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6"/>
  </p:notesMasterIdLst>
  <p:handoutMasterIdLst>
    <p:handoutMasterId r:id="rId17"/>
  </p:handoutMasterIdLst>
  <p:sldIdLst>
    <p:sldId id="256" r:id="rId2"/>
    <p:sldId id="317" r:id="rId3"/>
    <p:sldId id="333" r:id="rId4"/>
    <p:sldId id="326" r:id="rId5"/>
    <p:sldId id="342" r:id="rId6"/>
    <p:sldId id="334" r:id="rId7"/>
    <p:sldId id="344" r:id="rId8"/>
    <p:sldId id="335" r:id="rId9"/>
    <p:sldId id="347" r:id="rId10"/>
    <p:sldId id="336" r:id="rId11"/>
    <p:sldId id="345" r:id="rId12"/>
    <p:sldId id="337" r:id="rId13"/>
    <p:sldId id="346" r:id="rId14"/>
    <p:sldId id="343" r:id="rId15"/>
  </p:sldIdLst>
  <p:sldSz cx="9144000" cy="5143500" type="screen16x9"/>
  <p:notesSz cx="6792913" cy="99250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439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720" userDrawn="1">
          <p15:clr>
            <a:srgbClr val="A4A3A4"/>
          </p15:clr>
        </p15:guide>
        <p15:guide id="4" pos="29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12A"/>
    <a:srgbClr val="F34F26"/>
    <a:srgbClr val="ED7856"/>
    <a:srgbClr val="FEC30A"/>
    <a:srgbClr val="3791FE"/>
    <a:srgbClr val="40C32F"/>
    <a:srgbClr val="FA263A"/>
    <a:srgbClr val="DCF0FF"/>
    <a:srgbClr val="65C6FE"/>
    <a:srgbClr val="5FB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68" autoAdjust="0"/>
    <p:restoredTop sz="75387" autoAdjust="0"/>
  </p:normalViewPr>
  <p:slideViewPr>
    <p:cSldViewPr showGuides="1">
      <p:cViewPr>
        <p:scale>
          <a:sx n="100" d="100"/>
          <a:sy n="100" d="100"/>
        </p:scale>
        <p:origin x="-360" y="-168"/>
      </p:cViewPr>
      <p:guideLst>
        <p:guide orient="horz" pos="1439"/>
        <p:guide orient="horz" pos="1720"/>
        <p:guide pos="2880"/>
        <p:guide pos="29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-3368" y="-104"/>
      </p:cViewPr>
      <p:guideLst>
        <p:guide orient="horz" pos="3126"/>
        <p:guide pos="21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22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322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7B264E-53BD-E64C-B68B-D1582063AB22}" type="datetimeFigureOut">
              <a:rPr lang="en-US" smtClean="0"/>
              <a:t>16/01/15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6575"/>
            <a:ext cx="294322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100" y="9426575"/>
            <a:ext cx="294322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71B63-B3BD-7A4D-9029-A102CCAFDAD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4290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jp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96" cy="49625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7745" y="0"/>
            <a:ext cx="2943596" cy="49625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AE160-1E7D-424B-9351-158A7F69AACF}" type="datetimeFigureOut">
              <a:rPr lang="en-GB" smtClean="0"/>
              <a:t>16/01/15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15113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292" y="4714399"/>
            <a:ext cx="5434330" cy="446627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7075"/>
            <a:ext cx="2943596" cy="4962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7745" y="9427075"/>
            <a:ext cx="2943596" cy="4962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34C266-D265-4342-BB10-E164C1972CB2}" type="slidenum">
              <a:rPr lang="en-GB" smtClean="0"/>
              <a:t>‹n.›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7957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1980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COPIE MODIFICABILI PER LINGUE DIVERSE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favore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includere</a:t>
            </a:r>
            <a:r>
              <a:rPr lang="en-US" baseline="0" dirty="0" smtClean="0"/>
              <a:t> </a:t>
            </a:r>
            <a:r>
              <a:rPr lang="en-US" b="1" dirty="0" err="1" smtClean="0"/>
              <a:t>sempre</a:t>
            </a:r>
            <a:r>
              <a:rPr lang="en-US" baseline="0" dirty="0" smtClean="0"/>
              <a:t> </a:t>
            </a:r>
            <a:r>
              <a:rPr lang="en-US" b="1" baseline="0" dirty="0" smtClean="0"/>
              <a:t>#</a:t>
            </a:r>
            <a:r>
              <a:rPr lang="en-US" b="1" baseline="0" dirty="0" err="1" smtClean="0"/>
              <a:t>powerfulplay</a:t>
            </a:r>
            <a:r>
              <a:rPr lang="en-US" b="1" baseline="0" dirty="0" smtClean="0"/>
              <a:t> </a:t>
            </a:r>
            <a:r>
              <a:rPr lang="en-US" b="0" baseline="0" dirty="0" err="1" smtClean="0"/>
              <a:t>su</a:t>
            </a:r>
            <a:r>
              <a:rPr lang="en-US" b="0" baseline="0" dirty="0" smtClean="0"/>
              <a:t> </a:t>
            </a:r>
            <a:r>
              <a:rPr lang="en-US" b="1" baseline="0" dirty="0" err="1" smtClean="0"/>
              <a:t>tutte</a:t>
            </a:r>
            <a:r>
              <a:rPr lang="en-US" b="0" baseline="0" dirty="0" smtClean="0"/>
              <a:t> le </a:t>
            </a:r>
            <a:r>
              <a:rPr lang="en-US" b="0" baseline="0" dirty="0" err="1" smtClean="0"/>
              <a:t>immagini</a:t>
            </a:r>
            <a:r>
              <a:rPr lang="en-US" b="0" baseline="0" dirty="0" smtClean="0"/>
              <a:t>.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Fonts </a:t>
            </a:r>
            <a:r>
              <a:rPr lang="en-US" b="1" baseline="0" dirty="0" err="1" smtClean="0"/>
              <a:t>usati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Avenir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NeutratextTF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/>
              <a:t>Messaggio</a:t>
            </a:r>
            <a:r>
              <a:rPr lang="en-US" b="1" dirty="0" smtClean="0"/>
              <a:t> </a:t>
            </a:r>
            <a:r>
              <a:rPr lang="en-US" b="1" dirty="0" err="1" smtClean="0"/>
              <a:t>suggerito</a:t>
            </a:r>
            <a:r>
              <a:rPr lang="en-US" b="1" baseline="0" dirty="0" smtClean="0"/>
              <a:t> (</a:t>
            </a:r>
            <a:r>
              <a:rPr lang="en-US" b="1" baseline="0" dirty="0" err="1" smtClean="0"/>
              <a:t>sull’immagine</a:t>
            </a:r>
            <a:r>
              <a:rPr lang="en-US" b="1" baseline="0" dirty="0" smtClean="0"/>
              <a:t>):</a:t>
            </a: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Condividi</a:t>
            </a:r>
            <a:r>
              <a:rPr lang="en-US" dirty="0" smtClean="0"/>
              <a:t> I </a:t>
            </a:r>
            <a:r>
              <a:rPr lang="en-US" dirty="0" err="1" smtClean="0"/>
              <a:t>tuoi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superpoteri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CoderDojo</a:t>
            </a:r>
            <a:r>
              <a:rPr lang="en-US" baseline="0" dirty="0" smtClean="0"/>
              <a:t>!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 bambini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sanno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programmare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superpotere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avvia</a:t>
            </a:r>
            <a:r>
              <a:rPr lang="en-US" baseline="0" dirty="0" smtClean="0"/>
              <a:t> un club di </a:t>
            </a:r>
            <a:r>
              <a:rPr lang="en-US" baseline="0" dirty="0" err="1" smtClean="0"/>
              <a:t>programmazione</a:t>
            </a:r>
            <a:r>
              <a:rPr lang="en-US" baseline="0" dirty="0" smtClean="0"/>
              <a:t> locale e </a:t>
            </a:r>
            <a:r>
              <a:rPr lang="en-US" baseline="0" dirty="0" err="1" smtClean="0"/>
              <a:t>diventa</a:t>
            </a:r>
            <a:r>
              <a:rPr lang="en-US" baseline="0" dirty="0" smtClean="0"/>
              <a:t> un Champion </a:t>
            </a:r>
            <a:r>
              <a:rPr lang="en-US" baseline="0" dirty="0" err="1" smtClean="0"/>
              <a:t>CoderDojo</a:t>
            </a:r>
            <a:r>
              <a:rPr lang="en-US" baseline="0" dirty="0" smtClean="0"/>
              <a:t>. #</a:t>
            </a:r>
            <a:r>
              <a:rPr lang="en-US" baseline="0" dirty="0" err="1" smtClean="0"/>
              <a:t>powerfulplay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err="1" smtClean="0"/>
              <a:t>Messaggio</a:t>
            </a:r>
            <a:r>
              <a:rPr lang="en-US" b="1" baseline="0" dirty="0" smtClean="0"/>
              <a:t> per social media:</a:t>
            </a: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latin typeface="Open sans"/>
              <a:cs typeface="Open sans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1. Sai programmare? Condividi le tue conoscenze e ispira la nuova generazione di giovani programmatori nel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locale!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2. Ti piace programmare? Fai la differenza e ispira i giovani a programmare nel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locale!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3. Sai programmare? Perché non diventare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mentor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per la nuova generazione di creativi digitali nel tuo club di programmazione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locale?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747BD-C00D-9E48-9C28-A9B833B6C1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26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0564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4443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0395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2743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5113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61BBE-B47D-43E1-A53D-F7CD1689FE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36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COPIE MODIFICABILI PER LINGUE DIVERSE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favore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includere</a:t>
            </a:r>
            <a:r>
              <a:rPr lang="en-US" baseline="0" dirty="0" smtClean="0"/>
              <a:t> </a:t>
            </a:r>
            <a:r>
              <a:rPr lang="en-US" b="1" dirty="0" err="1" smtClean="0"/>
              <a:t>sempre</a:t>
            </a:r>
            <a:r>
              <a:rPr lang="en-US" baseline="0" dirty="0" smtClean="0"/>
              <a:t> </a:t>
            </a:r>
            <a:r>
              <a:rPr lang="en-US" b="1" baseline="0" dirty="0" smtClean="0"/>
              <a:t>#</a:t>
            </a:r>
            <a:r>
              <a:rPr lang="en-US" b="1" baseline="0" dirty="0" err="1" smtClean="0"/>
              <a:t>powerfulplay</a:t>
            </a:r>
            <a:r>
              <a:rPr lang="en-US" b="1" baseline="0" dirty="0" smtClean="0"/>
              <a:t> </a:t>
            </a:r>
            <a:r>
              <a:rPr lang="en-US" b="0" baseline="0" dirty="0" err="1" smtClean="0"/>
              <a:t>su</a:t>
            </a:r>
            <a:r>
              <a:rPr lang="en-US" b="0" baseline="0" dirty="0" smtClean="0"/>
              <a:t> </a:t>
            </a:r>
            <a:r>
              <a:rPr lang="en-US" b="1" baseline="0" dirty="0" err="1" smtClean="0"/>
              <a:t>tutte</a:t>
            </a:r>
            <a:r>
              <a:rPr lang="en-US" b="0" baseline="0" dirty="0" smtClean="0"/>
              <a:t> le </a:t>
            </a:r>
            <a:r>
              <a:rPr lang="en-US" b="0" baseline="0" dirty="0" err="1" smtClean="0"/>
              <a:t>immagini</a:t>
            </a:r>
            <a:r>
              <a:rPr lang="en-US" b="0" baseline="0" dirty="0" smtClean="0"/>
              <a:t>.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Fonts </a:t>
            </a:r>
            <a:r>
              <a:rPr lang="en-US" b="1" baseline="0" dirty="0" err="1" smtClean="0"/>
              <a:t>usati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Avenir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NeutratextTF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/>
              <a:t>Messaggio</a:t>
            </a:r>
            <a:r>
              <a:rPr lang="en-US" b="1" dirty="0" smtClean="0"/>
              <a:t> </a:t>
            </a:r>
            <a:r>
              <a:rPr lang="en-US" b="1" dirty="0" err="1" smtClean="0"/>
              <a:t>suggerito</a:t>
            </a:r>
            <a:r>
              <a:rPr lang="en-US" b="1" dirty="0" smtClean="0"/>
              <a:t> (</a:t>
            </a:r>
            <a:r>
              <a:rPr lang="en-US" b="1" dirty="0" err="1" smtClean="0"/>
              <a:t>sull’immagine</a:t>
            </a:r>
            <a:r>
              <a:rPr lang="en-US" b="1" dirty="0" smtClean="0"/>
              <a:t>):</a:t>
            </a:r>
          </a:p>
          <a:p>
            <a:endParaRPr lang="en-US" dirty="0" smtClean="0"/>
          </a:p>
          <a:p>
            <a:r>
              <a:rPr lang="en-US" dirty="0" err="1" smtClean="0"/>
              <a:t>Oggi</a:t>
            </a:r>
            <a:r>
              <a:rPr lang="en-US" dirty="0" smtClean="0"/>
              <a:t> ho </a:t>
            </a:r>
            <a:r>
              <a:rPr lang="en-US" dirty="0" err="1" smtClean="0"/>
              <a:t>acquisito</a:t>
            </a:r>
            <a:r>
              <a:rPr lang="en-US" dirty="0" smtClean="0"/>
              <a:t> un </a:t>
            </a:r>
            <a:r>
              <a:rPr lang="en-US" dirty="0" err="1" smtClean="0"/>
              <a:t>superpotere</a:t>
            </a:r>
            <a:r>
              <a:rPr lang="en-US" dirty="0" smtClean="0"/>
              <a:t>!</a:t>
            </a:r>
          </a:p>
          <a:p>
            <a:r>
              <a:rPr lang="en-US" dirty="0" smtClean="0"/>
              <a:t>I bambini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sanno</a:t>
            </a:r>
            <a:r>
              <a:rPr lang="en-US" dirty="0" smtClean="0"/>
              <a:t> </a:t>
            </a:r>
            <a:r>
              <a:rPr lang="en-US" dirty="0" err="1" smtClean="0"/>
              <a:t>programmare</a:t>
            </a:r>
            <a:r>
              <a:rPr lang="en-US" dirty="0" smtClean="0"/>
              <a:t> </a:t>
            </a:r>
            <a:r>
              <a:rPr lang="en-US" dirty="0" err="1" smtClean="0"/>
              <a:t>hanno</a:t>
            </a:r>
            <a:r>
              <a:rPr lang="en-US" dirty="0" smtClean="0"/>
              <a:t> un </a:t>
            </a:r>
            <a:r>
              <a:rPr lang="en-US" dirty="0" err="1" smtClean="0"/>
              <a:t>superpotere</a:t>
            </a:r>
            <a:r>
              <a:rPr lang="en-US" dirty="0" smtClean="0"/>
              <a:t>, </a:t>
            </a:r>
            <a:r>
              <a:rPr lang="en-US" dirty="0" err="1" smtClean="0"/>
              <a:t>avvia</a:t>
            </a:r>
            <a:r>
              <a:rPr lang="en-US" dirty="0" smtClean="0"/>
              <a:t> un club di </a:t>
            </a:r>
            <a:r>
              <a:rPr lang="en-US" dirty="0" err="1" smtClean="0"/>
              <a:t>programmazione</a:t>
            </a:r>
            <a:r>
              <a:rPr lang="en-US" dirty="0" smtClean="0"/>
              <a:t> e </a:t>
            </a:r>
            <a:r>
              <a:rPr lang="en-US" dirty="0" err="1" smtClean="0"/>
              <a:t>diventa</a:t>
            </a:r>
            <a:r>
              <a:rPr lang="en-US" dirty="0" smtClean="0"/>
              <a:t> un Champion </a:t>
            </a:r>
            <a:r>
              <a:rPr lang="en-US" dirty="0" err="1" smtClean="0"/>
              <a:t>CoderDojo</a:t>
            </a:r>
            <a:r>
              <a:rPr lang="en-US" dirty="0" smtClean="0"/>
              <a:t>. #</a:t>
            </a:r>
            <a:r>
              <a:rPr lang="en-US" dirty="0" err="1" smtClean="0"/>
              <a:t>powerfulplay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err="1" smtClean="0"/>
              <a:t>Messaggio</a:t>
            </a:r>
            <a:r>
              <a:rPr lang="en-US" b="1" dirty="0" smtClean="0"/>
              <a:t> per social media:</a:t>
            </a:r>
          </a:p>
          <a:p>
            <a:endParaRPr lang="en-US" dirty="0" smtClean="0"/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1. Vuoi creare uno spazio in cui i giovani possono imparare a programmare in un ambiente divertente e sociale? Perché non apri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?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2. Non devi essere un mago della tecnologia per essere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e per stimolare la nuova generazione di creativi digitali in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.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3.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è un volontario che avvia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per aiutare i giovani ad imparare a programmare. Diventa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facendo partire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oggi!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747BD-C00D-9E48-9C28-A9B833B6C1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98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C266-D265-4342-BB10-E164C1972CB2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7649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COPIE MODIFICABILI PER LINGUE DIVERSE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favore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includere</a:t>
            </a:r>
            <a:r>
              <a:rPr lang="en-US" baseline="0" dirty="0" smtClean="0"/>
              <a:t> </a:t>
            </a:r>
            <a:r>
              <a:rPr lang="en-US" b="1" dirty="0" err="1" smtClean="0"/>
              <a:t>sempre</a:t>
            </a:r>
            <a:r>
              <a:rPr lang="en-US" baseline="0" dirty="0" smtClean="0"/>
              <a:t> </a:t>
            </a:r>
            <a:r>
              <a:rPr lang="en-US" b="1" baseline="0" dirty="0" smtClean="0"/>
              <a:t>#</a:t>
            </a:r>
            <a:r>
              <a:rPr lang="en-US" b="1" baseline="0" dirty="0" err="1" smtClean="0"/>
              <a:t>powerfulplay</a:t>
            </a:r>
            <a:r>
              <a:rPr lang="en-US" b="1" baseline="0" dirty="0" smtClean="0"/>
              <a:t> </a:t>
            </a:r>
            <a:r>
              <a:rPr lang="en-US" b="0" baseline="0" dirty="0" err="1" smtClean="0"/>
              <a:t>su</a:t>
            </a:r>
            <a:r>
              <a:rPr lang="en-US" b="0" baseline="0" dirty="0" smtClean="0"/>
              <a:t> </a:t>
            </a:r>
            <a:r>
              <a:rPr lang="en-US" b="1" baseline="0" dirty="0" err="1" smtClean="0"/>
              <a:t>tutte</a:t>
            </a:r>
            <a:r>
              <a:rPr lang="en-US" b="0" baseline="0" dirty="0" smtClean="0"/>
              <a:t> le </a:t>
            </a:r>
            <a:r>
              <a:rPr lang="en-US" b="0" baseline="0" dirty="0" err="1" smtClean="0"/>
              <a:t>immagini</a:t>
            </a:r>
            <a:r>
              <a:rPr lang="en-US" b="0" baseline="0" dirty="0" smtClean="0"/>
              <a:t>.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Fonts </a:t>
            </a:r>
            <a:r>
              <a:rPr lang="en-US" b="1" baseline="0" dirty="0" err="1" smtClean="0"/>
              <a:t>usati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Avenir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NeutratextTF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/>
              <a:t>Messaggio</a:t>
            </a:r>
            <a:r>
              <a:rPr lang="en-US" b="1" dirty="0" smtClean="0"/>
              <a:t> </a:t>
            </a:r>
            <a:r>
              <a:rPr lang="en-US" b="1" dirty="0" err="1" smtClean="0"/>
              <a:t>suggerito</a:t>
            </a:r>
            <a:r>
              <a:rPr lang="en-US" b="1" baseline="0" dirty="0" smtClean="0"/>
              <a:t> (</a:t>
            </a:r>
            <a:r>
              <a:rPr lang="en-US" b="1" baseline="0" dirty="0" err="1" smtClean="0"/>
              <a:t>sull’immagine</a:t>
            </a:r>
            <a:r>
              <a:rPr lang="en-US" b="1" baseline="0" dirty="0" smtClean="0"/>
              <a:t>):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err="1" smtClean="0"/>
              <a:t>Oggi</a:t>
            </a:r>
            <a:r>
              <a:rPr lang="en-US" dirty="0" smtClean="0"/>
              <a:t> ho </a:t>
            </a:r>
            <a:r>
              <a:rPr lang="en-US" dirty="0" err="1" smtClean="0"/>
              <a:t>acquisito</a:t>
            </a:r>
            <a:r>
              <a:rPr lang="en-US" dirty="0" smtClean="0"/>
              <a:t> un </a:t>
            </a:r>
            <a:r>
              <a:rPr lang="en-US" dirty="0" err="1" smtClean="0"/>
              <a:t>superpotere</a:t>
            </a:r>
            <a:r>
              <a:rPr lang="en-US" dirty="0" smtClean="0"/>
              <a:t>!</a:t>
            </a:r>
          </a:p>
          <a:p>
            <a:r>
              <a:rPr lang="en-US" dirty="0" smtClean="0"/>
              <a:t>I </a:t>
            </a:r>
            <a:r>
              <a:rPr lang="en-US" dirty="0" err="1" smtClean="0"/>
              <a:t>ragazzi</a:t>
            </a:r>
            <a:r>
              <a:rPr lang="en-US" baseline="0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sanno</a:t>
            </a:r>
            <a:r>
              <a:rPr lang="en-US" dirty="0" smtClean="0"/>
              <a:t> </a:t>
            </a:r>
            <a:r>
              <a:rPr lang="en-US" dirty="0" err="1" smtClean="0"/>
              <a:t>programmare</a:t>
            </a:r>
            <a:r>
              <a:rPr lang="en-US" dirty="0" smtClean="0"/>
              <a:t> </a:t>
            </a:r>
            <a:r>
              <a:rPr lang="en-US" dirty="0" err="1" smtClean="0"/>
              <a:t>hanno</a:t>
            </a:r>
            <a:r>
              <a:rPr lang="en-US" dirty="0" smtClean="0"/>
              <a:t> un </a:t>
            </a:r>
            <a:r>
              <a:rPr lang="en-US" dirty="0" err="1" smtClean="0"/>
              <a:t>superpotere</a:t>
            </a:r>
            <a:r>
              <a:rPr lang="en-US" dirty="0" smtClean="0"/>
              <a:t>, </a:t>
            </a:r>
            <a:r>
              <a:rPr lang="en-US" dirty="0" err="1" smtClean="0"/>
              <a:t>avvia</a:t>
            </a:r>
            <a:r>
              <a:rPr lang="en-US" dirty="0" smtClean="0"/>
              <a:t> un club di </a:t>
            </a:r>
            <a:r>
              <a:rPr lang="en-US" dirty="0" err="1" smtClean="0"/>
              <a:t>programmazione</a:t>
            </a:r>
            <a:r>
              <a:rPr lang="en-US" dirty="0" smtClean="0"/>
              <a:t> e </a:t>
            </a:r>
            <a:r>
              <a:rPr lang="en-US" dirty="0" err="1" smtClean="0"/>
              <a:t>diventa</a:t>
            </a:r>
            <a:r>
              <a:rPr lang="en-US" dirty="0" smtClean="0"/>
              <a:t> un Champion </a:t>
            </a:r>
            <a:r>
              <a:rPr lang="en-US" dirty="0" err="1" smtClean="0"/>
              <a:t>CoderDojo</a:t>
            </a:r>
            <a:r>
              <a:rPr lang="en-US" dirty="0" smtClean="0"/>
              <a:t>. #</a:t>
            </a:r>
            <a:r>
              <a:rPr lang="en-US" dirty="0" err="1" smtClean="0"/>
              <a:t>powerfulplay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err="1" smtClean="0"/>
              <a:t>Messaggio</a:t>
            </a:r>
            <a:r>
              <a:rPr lang="en-US" b="1" dirty="0" smtClean="0"/>
              <a:t> per social media:</a:t>
            </a:r>
          </a:p>
          <a:p>
            <a:endParaRPr lang="en-US" dirty="0" smtClean="0"/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1. Non hai bisogno di avere competenze di programmazione per aiutare i giovani ad ottenere superpoteri nel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coding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! Diventa volontario e supporta il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locale oggi stesso!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2.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è un volontario che avvia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per aiutare i giovani ad imparare a programmare. Diventa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, fai partire il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oggi stesso!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3. Ami programmare? Ispira la nuova generazione di creativi digitali diventando un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champion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e aprendo il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.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747BD-C00D-9E48-9C28-A9B833B6C1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4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COPIE MODIFICABILI PER LINGUE DIVERSE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favore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includere</a:t>
            </a:r>
            <a:r>
              <a:rPr lang="en-US" baseline="0" dirty="0" smtClean="0"/>
              <a:t> </a:t>
            </a:r>
            <a:r>
              <a:rPr lang="en-US" b="1" dirty="0" err="1" smtClean="0"/>
              <a:t>sempre</a:t>
            </a:r>
            <a:r>
              <a:rPr lang="en-US" baseline="0" dirty="0" smtClean="0"/>
              <a:t> </a:t>
            </a:r>
            <a:r>
              <a:rPr lang="en-US" b="1" baseline="0" dirty="0" smtClean="0"/>
              <a:t>#</a:t>
            </a:r>
            <a:r>
              <a:rPr lang="en-US" b="1" baseline="0" dirty="0" err="1" smtClean="0"/>
              <a:t>powerfulplay</a:t>
            </a:r>
            <a:r>
              <a:rPr lang="en-US" b="1" baseline="0" dirty="0" smtClean="0"/>
              <a:t> </a:t>
            </a:r>
            <a:r>
              <a:rPr lang="en-US" b="0" baseline="0" dirty="0" err="1" smtClean="0"/>
              <a:t>su</a:t>
            </a:r>
            <a:r>
              <a:rPr lang="en-US" b="0" baseline="0" dirty="0" smtClean="0"/>
              <a:t> </a:t>
            </a:r>
            <a:r>
              <a:rPr lang="en-US" b="1" baseline="0" dirty="0" err="1" smtClean="0"/>
              <a:t>tutte</a:t>
            </a:r>
            <a:r>
              <a:rPr lang="en-US" b="0" baseline="0" dirty="0" smtClean="0"/>
              <a:t> le </a:t>
            </a:r>
            <a:r>
              <a:rPr lang="en-US" b="0" baseline="0" dirty="0" err="1" smtClean="0"/>
              <a:t>immagini</a:t>
            </a:r>
            <a:r>
              <a:rPr lang="en-US" b="0" baseline="0" dirty="0" smtClean="0"/>
              <a:t>.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Fonts </a:t>
            </a:r>
            <a:r>
              <a:rPr lang="en-US" b="1" baseline="0" dirty="0" err="1" smtClean="0"/>
              <a:t>usati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Avenir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NeutratextTF</a:t>
            </a:r>
            <a:endParaRPr lang="en-US" baseline="0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/>
              <a:t>Messaggio</a:t>
            </a:r>
            <a:r>
              <a:rPr lang="en-US" b="1" dirty="0" smtClean="0"/>
              <a:t> </a:t>
            </a:r>
            <a:r>
              <a:rPr lang="en-US" b="1" dirty="0" err="1" smtClean="0"/>
              <a:t>suggerito</a:t>
            </a:r>
            <a:r>
              <a:rPr lang="en-US" b="1" baseline="0" dirty="0" smtClean="0"/>
              <a:t> (</a:t>
            </a:r>
            <a:r>
              <a:rPr lang="en-US" b="1" baseline="0" dirty="0" err="1" smtClean="0"/>
              <a:t>sull’immagine</a:t>
            </a:r>
            <a:r>
              <a:rPr lang="en-US" b="1" baseline="0" dirty="0" smtClean="0"/>
              <a:t>):</a:t>
            </a:r>
            <a:endParaRPr lang="en-US" b="1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</a:t>
            </a:r>
            <a:r>
              <a:rPr lang="en-US" dirty="0" err="1" smtClean="0"/>
              <a:t>superpoteri</a:t>
            </a:r>
            <a:r>
              <a:rPr lang="en-US" dirty="0" smtClean="0"/>
              <a:t> non </a:t>
            </a:r>
            <a:r>
              <a:rPr lang="en-US" dirty="0" err="1" smtClean="0"/>
              <a:t>vengono</a:t>
            </a:r>
            <a:r>
              <a:rPr lang="en-US" dirty="0" smtClean="0"/>
              <a:t> </a:t>
            </a:r>
            <a:r>
              <a:rPr lang="en-US" dirty="0" err="1" smtClean="0"/>
              <a:t>insegnati</a:t>
            </a:r>
            <a:r>
              <a:rPr lang="en-US" dirty="0" smtClean="0"/>
              <a:t> </a:t>
            </a:r>
            <a:r>
              <a:rPr lang="en-US" dirty="0" err="1" smtClean="0"/>
              <a:t>nella</a:t>
            </a:r>
            <a:r>
              <a:rPr lang="en-US" dirty="0" smtClean="0"/>
              <a:t> </a:t>
            </a:r>
            <a:r>
              <a:rPr lang="en-US" dirty="0" err="1" smtClean="0"/>
              <a:t>mia</a:t>
            </a:r>
            <a:r>
              <a:rPr lang="en-US" dirty="0" smtClean="0"/>
              <a:t> </a:t>
            </a:r>
            <a:r>
              <a:rPr lang="en-US" dirty="0" err="1" smtClean="0"/>
              <a:t>scuola</a:t>
            </a:r>
            <a:r>
              <a:rPr lang="en-US" dirty="0" smtClean="0"/>
              <a:t>! (</a:t>
            </a:r>
            <a:r>
              <a:rPr lang="en-US" dirty="0" err="1" smtClean="0"/>
              <a:t>frase</a:t>
            </a:r>
            <a:r>
              <a:rPr lang="en-US" dirty="0" smtClean="0"/>
              <a:t> </a:t>
            </a:r>
            <a:r>
              <a:rPr lang="en-US" dirty="0" err="1" smtClean="0"/>
              <a:t>originale</a:t>
            </a:r>
            <a:r>
              <a:rPr lang="en-US" dirty="0" smtClean="0"/>
              <a:t>)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Alcuni</a:t>
            </a:r>
            <a:r>
              <a:rPr lang="en-US" dirty="0" smtClean="0"/>
              <a:t> </a:t>
            </a:r>
            <a:r>
              <a:rPr lang="en-US" dirty="0" err="1" smtClean="0"/>
              <a:t>superpoteri</a:t>
            </a:r>
            <a:r>
              <a:rPr lang="en-US" dirty="0" smtClean="0"/>
              <a:t> non </a:t>
            </a:r>
            <a:r>
              <a:rPr lang="en-US" dirty="0" err="1" smtClean="0"/>
              <a:t>vengono</a:t>
            </a:r>
            <a:r>
              <a:rPr lang="en-US" dirty="0" smtClean="0"/>
              <a:t> </a:t>
            </a:r>
            <a:r>
              <a:rPr lang="en-US" dirty="0" err="1" smtClean="0"/>
              <a:t>ancora</a:t>
            </a:r>
            <a:r>
              <a:rPr lang="en-US" dirty="0" smtClean="0"/>
              <a:t> </a:t>
            </a:r>
            <a:r>
              <a:rPr lang="en-US" dirty="0" err="1" smtClean="0"/>
              <a:t>insegnati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scuola</a:t>
            </a:r>
            <a:r>
              <a:rPr lang="en-US" baseline="0" dirty="0" smtClean="0"/>
              <a:t>! (</a:t>
            </a:r>
            <a:r>
              <a:rPr lang="en-US" baseline="0" dirty="0" err="1" smtClean="0"/>
              <a:t>meglio</a:t>
            </a:r>
            <a:r>
              <a:rPr lang="en-US" baseline="0" dirty="0" smtClean="0"/>
              <a:t>)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Kids Who Code have super powers, start a local coding club and become a </a:t>
            </a:r>
            <a:r>
              <a:rPr lang="en-US" baseline="0" dirty="0" err="1" smtClean="0"/>
              <a:t>CoderDojo</a:t>
            </a:r>
            <a:r>
              <a:rPr lang="en-US" baseline="0" dirty="0" smtClean="0"/>
              <a:t> Champion. #</a:t>
            </a:r>
            <a:r>
              <a:rPr lang="en-US" baseline="0" dirty="0" err="1" smtClean="0"/>
              <a:t>powerfulplay</a:t>
            </a:r>
            <a:r>
              <a:rPr lang="en-US" baseline="0" dirty="0" smtClean="0"/>
              <a:t> </a:t>
            </a:r>
          </a:p>
          <a:p>
            <a:pPr marL="0" marR="0" indent="0" algn="l" defTabSz="914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r>
              <a:rPr lang="en-US" b="1" dirty="0" err="1" smtClean="0"/>
              <a:t>Messaggio</a:t>
            </a:r>
            <a:r>
              <a:rPr lang="en-US" b="1" dirty="0" smtClean="0"/>
              <a:t> per social media:</a:t>
            </a:r>
          </a:p>
          <a:p>
            <a:endParaRPr lang="en-US" b="1" dirty="0" smtClean="0"/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1. Apri il tuo club di programmazione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, dai ai giovani della tua zona l'accesso a nuovi superpoteri e li vedrai creare qualcosa di davvero favoloso!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2. Sapevi che tuo figlio può imparare a programmare in un ambiente divertente e sociale dopo la scuola? Cerca il tuo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locale per saperne di più! </a:t>
            </a: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Open sans" charset="0"/>
              <a:ea typeface="ＭＳ Ｐゴシック" charset="0"/>
              <a:cs typeface="Arial Unicode MS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3. Cercasi Supereroi Digitali! Avvia un club di programmazione </a:t>
            </a:r>
            <a:r>
              <a:rPr kumimoji="0" lang="it-IT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CoderDojo</a:t>
            </a: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Open sans" charset="0"/>
                <a:ea typeface="ＭＳ Ｐゴシック" charset="0"/>
                <a:cs typeface="Arial Unicode MS" charset="0"/>
              </a:rPr>
              <a:t> e aiuta i giovani a sviluppare il superpotere della programmazione per diventare la nuova generazione di Supereroi digitali.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747BD-C00D-9E48-9C28-A9B833B6C1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39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021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61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6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4" y="273846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342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797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4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4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4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4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4">
                <a:solidFill>
                  <a:srgbClr val="535353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4167449668"/>
      </p:ext>
    </p:extLst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100266"/>
      </p:ext>
    </p:extLst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307" y="1161000"/>
            <a:ext cx="8478000" cy="35949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0924" y="4914341"/>
            <a:ext cx="7501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nl-NL" sz="1100" smtClean="0">
                <a:solidFill>
                  <a:schemeClr val="bg1"/>
                </a:solidFill>
              </a:defRPr>
            </a:lvl1pPr>
          </a:lstStyle>
          <a:p>
            <a:pPr algn="r"/>
            <a:fld id="{C8507A14-4665-4A48-8705-D94B2A19126F}" type="slidenum">
              <a:rPr lang="nl-NL" smtClean="0"/>
              <a:pPr algn="r"/>
              <a:t>‹n.›</a:t>
            </a:fld>
            <a:endParaRPr lang="nl-NL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2307" y="4914341"/>
            <a:ext cx="67431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nl-NL" sz="1100">
                <a:solidFill>
                  <a:schemeClr val="bg1"/>
                </a:solidFill>
              </a:defRPr>
            </a:lvl1pPr>
          </a:lstStyle>
          <a:p>
            <a:r>
              <a:rPr lang="en-IE" dirty="0" smtClean="0"/>
              <a:t>John Smith | Brand Team | July 20th 2012 | Liberty Global PowerPoint Example Slides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32311" y="677454"/>
            <a:ext cx="7200001" cy="27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600" b="0" i="1" smtClean="0">
                <a:solidFill>
                  <a:schemeClr val="tx2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smtClean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1547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08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6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17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840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4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4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17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9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056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1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577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71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818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3C615-E6E0-4EBA-83B2-D9D2733E3FEB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16/01/15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7D400-E053-4929-8D43-A1184DBE8662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/>
              <a:t>‹n.›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953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5" r:id="rId12"/>
    <p:sldLayoutId id="2147483676" r:id="rId13"/>
    <p:sldLayoutId id="2147483677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0.png"/><Relationship Id="rId3" Type="http://schemas.openxmlformats.org/officeDocument/2006/relationships/hyperlink" Target="https://www.facebook.com/hashtag/codeeu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Relationship Id="rId3" Type="http://schemas.openxmlformats.org/officeDocument/2006/relationships/hyperlink" Target="https://www.facebook.com/hashtag/codeeu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www.youtube.com/watch?v=k5ciSFjEN1c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www.facebook.com/hashtag/codeeu" TargetMode="Externa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www.facebook.com/hashtag/codeeu" TargetMode="Externa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91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172" t="16767" r="6789" b="22898"/>
          <a:stretch/>
        </p:blipFill>
        <p:spPr>
          <a:xfrm>
            <a:off x="0" y="1059582"/>
            <a:ext cx="9144000" cy="40839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123479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it-IT" sz="1600" b="1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CoderDojo</a:t>
            </a:r>
            <a:r>
              <a:rPr lang="it-IT" sz="1600" b="1" dirty="0">
                <a:solidFill>
                  <a:srgbClr val="FFFFFF"/>
                </a:solidFill>
                <a:latin typeface="Open Sans" charset="0"/>
                <a:cs typeface="Arial" charset="0"/>
              </a:rPr>
              <a:t> è una comunità globale di club di programmazione gratuiti per bambini e ragazzi, che offre ai giovani di tutto il mondo la possibilità di accedere e comprendere la magia che sta dietro la tecnologia che ci circonda e che influenza le nostre vite.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6" y="2139702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3955628"/>
            <a:ext cx="3491880" cy="1203598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DFoundation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83918"/>
            <a:ext cx="2968752" cy="91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775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91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C8507A14-4665-4A48-8705-D94B2A19126F}" type="slidenum">
              <a:rPr lang="nl-NL" smtClean="0"/>
              <a:pPr algn="r"/>
              <a:t>10</a:t>
            </a:fld>
            <a:endParaRPr lang="nl-NL" dirty="0"/>
          </a:p>
        </p:txBody>
      </p:sp>
      <p:pic>
        <p:nvPicPr>
          <p:cNvPr id="1085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32" y="2283719"/>
            <a:ext cx="5056745" cy="2859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035860"/>
              </p:ext>
            </p:extLst>
          </p:nvPr>
        </p:nvGraphicFramePr>
        <p:xfrm>
          <a:off x="35496" y="483519"/>
          <a:ext cx="9073008" cy="20342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0120"/>
                <a:gridCol w="1368152"/>
                <a:gridCol w="5256584"/>
                <a:gridCol w="1368152"/>
              </a:tblGrid>
              <a:tr h="355377">
                <a:tc>
                  <a:txBody>
                    <a:bodyPr/>
                    <a:lstStyle/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arget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Social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Messaggio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suggerito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per I social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Link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alla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pagina</a:t>
                      </a:r>
                      <a:endParaRPr lang="en-IE" sz="100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  <a:tr h="1660846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Genitori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Uso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su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qualunque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social media</a:t>
                      </a:r>
                    </a:p>
                    <a:p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Twitter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Facebook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G+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LinkedIn</a:t>
                      </a: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1. Apri il tuo club di programmazione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, dai ai giovani della tua zona l'accesso a nuovi superpoteri e li vedrai creare qualcosa di davvero favoloso!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2. Sapevi che tuo figlio può imparare a programmare in un ambiente divertente e sociale dopo la scuola? Cerca il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locale per saperne di più!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3. Cercasi Supereroi Digitali! Avvia un club di programmazione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e aiuta i giovani a sviluppare il superpotere della programmazione per diventare la nuova generazione di Supereroi digitali.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Hashtags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: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powerfulplay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  <a:hlinkClick r:id="rId3"/>
                        </a:rPr>
                        <a:t>#codeEU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eskills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http://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bit.ly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/1pHYegt</a:t>
                      </a:r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194268" y="0"/>
            <a:ext cx="65639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Immagine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3 –</a:t>
            </a:r>
            <a:r>
              <a:rPr lang="it-IT" sz="2400" b="1" dirty="0" smtClean="0">
                <a:solidFill>
                  <a:srgbClr val="FFFFFF"/>
                </a:solidFill>
                <a:latin typeface="Open sans" charset="0"/>
              </a:rPr>
              <a:t> </a:t>
            </a:r>
            <a:r>
              <a:rPr lang="it-IT" sz="2400" b="1" dirty="0">
                <a:solidFill>
                  <a:srgbClr val="FFFFFF"/>
                </a:solidFill>
                <a:latin typeface="Open sans" charset="0"/>
              </a:rPr>
              <a:t>Promuovere i club </a:t>
            </a:r>
            <a:r>
              <a:rPr lang="it-IT" sz="2400" b="1" dirty="0" err="1" smtClean="0">
                <a:solidFill>
                  <a:srgbClr val="FFFFFF"/>
                </a:solidFill>
                <a:latin typeface="Open sans" charset="0"/>
              </a:rPr>
              <a:t>CoderDojo</a:t>
            </a:r>
            <a:endParaRPr lang="it-IT" sz="2400" b="1" dirty="0">
              <a:solidFill>
                <a:srgbClr val="FFFFFF"/>
              </a:solidFill>
              <a:latin typeface="Open sans" charset="0"/>
            </a:endParaRPr>
          </a:p>
          <a:p>
            <a:pPr algn="ctr"/>
            <a:endParaRPr lang="en-IE" sz="2400" b="1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69594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derDojo_superpower_image2 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ttangolo 1"/>
          <p:cNvSpPr/>
          <p:nvPr/>
        </p:nvSpPr>
        <p:spPr>
          <a:xfrm>
            <a:off x="251520" y="195486"/>
            <a:ext cx="5616624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3600" b="1" spc="300" dirty="0" smtClean="0">
                <a:solidFill>
                  <a:srgbClr val="E9512A"/>
                </a:solidFill>
                <a:latin typeface="Neutra Text TF-Book"/>
                <a:cs typeface="Neutra Text TF-Book"/>
              </a:rPr>
              <a:t>LA MIA SCUOLA NON INSEGNA ANCORA I SUPERPOTERI</a:t>
            </a:r>
            <a:endParaRPr lang="it-IT" sz="3600" b="1" spc="300" dirty="0">
              <a:solidFill>
                <a:srgbClr val="E9512A"/>
              </a:solidFill>
              <a:latin typeface="Neutra Text TF-Book"/>
              <a:cs typeface="Neutra Text TF-Book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251520" y="1707654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800" dirty="0">
                <a:latin typeface="Avenir Book"/>
                <a:cs typeface="Avenir Book"/>
              </a:rPr>
              <a:t>……………</a:t>
            </a:r>
            <a:r>
              <a:rPr lang="it-IT" sz="2800" dirty="0" smtClean="0">
                <a:latin typeface="Avenir Book"/>
                <a:cs typeface="Avenir Book"/>
              </a:rPr>
              <a:t>…….…</a:t>
            </a:r>
            <a:r>
              <a:rPr lang="it-IT" sz="2800" dirty="0">
                <a:latin typeface="Avenir Book"/>
                <a:cs typeface="Avenir Book"/>
              </a:rPr>
              <a:t>…</a:t>
            </a:r>
            <a:r>
              <a:rPr lang="it-IT" sz="2800" dirty="0" smtClean="0">
                <a:latin typeface="Avenir Book"/>
                <a:cs typeface="Avenir Book"/>
              </a:rPr>
              <a:t>…....</a:t>
            </a:r>
            <a:endParaRPr lang="it-IT" sz="2800" dirty="0">
              <a:latin typeface="Avenir Book"/>
              <a:cs typeface="Avenir Book"/>
            </a:endParaRP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I BAMBINI CHE SANNO PROGRAMMARE HANNO UN SUPERPOTERE.</a:t>
            </a: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AVVIA UN CLUB DI PROGRAMMAZIONE E DIVENTA UN CHAMPION CODERDOJO.</a:t>
            </a:r>
          </a:p>
          <a:p>
            <a:endParaRPr lang="it-IT" sz="1600" dirty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dirty="0">
                <a:solidFill>
                  <a:srgbClr val="E9512A"/>
                </a:solidFill>
                <a:latin typeface="Avenir Book"/>
                <a:cs typeface="Avenir Book"/>
              </a:rPr>
              <a:t>#POWERFULPLAY</a:t>
            </a:r>
          </a:p>
          <a:p>
            <a:r>
              <a:rPr lang="it-IT" sz="1600" dirty="0">
                <a:solidFill>
                  <a:srgbClr val="E9512A"/>
                </a:solidFill>
                <a:latin typeface="Avenir Book"/>
                <a:cs typeface="Avenir Book"/>
              </a:rPr>
              <a:t>Scopri di più su </a:t>
            </a:r>
            <a:r>
              <a:rPr lang="it-IT" sz="1600" dirty="0" err="1">
                <a:solidFill>
                  <a:srgbClr val="E9512A"/>
                </a:solidFill>
                <a:latin typeface="Avenir Book"/>
                <a:cs typeface="Avenir Book"/>
              </a:rPr>
              <a:t>CoderDojo.com</a:t>
            </a:r>
            <a:endParaRPr lang="it-IT" sz="1600" dirty="0">
              <a:solidFill>
                <a:srgbClr val="E9512A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894459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26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C8507A14-4665-4A48-8705-D94B2A19126F}" type="slidenum">
              <a:rPr lang="nl-NL" smtClean="0"/>
              <a:pPr algn="r"/>
              <a:t>12</a:t>
            </a:fld>
            <a:endParaRPr lang="nl-NL" dirty="0"/>
          </a:p>
        </p:txBody>
      </p:sp>
      <p:pic>
        <p:nvPicPr>
          <p:cNvPr id="1054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40" y="2283718"/>
            <a:ext cx="4806669" cy="2859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344043"/>
              </p:ext>
            </p:extLst>
          </p:nvPr>
        </p:nvGraphicFramePr>
        <p:xfrm>
          <a:off x="35496" y="411510"/>
          <a:ext cx="9073008" cy="1965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0120"/>
                <a:gridCol w="1656184"/>
                <a:gridCol w="4824536"/>
                <a:gridCol w="1512168"/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arget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Social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Messaggio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suggerito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per I social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Link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alla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pagina</a:t>
                      </a:r>
                      <a:endParaRPr lang="en-IE" sz="100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  <a:tr h="159258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Persone con competenze di programmazione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Siti per professionisti.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Individua alcuni siti nel tuo settore e chiedi loro di promuovere la tua campagna. 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1. Sai programmare? Condividi le tue conoscenze e ispira la nuova generazione di giovani programmatori nel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locale!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2. Ti piace programmare? Fai la differenza e ispira i giovani a programmare nel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locale!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3. Sai programmare? Perché non diventare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mentor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per la nuova generazione di creativi digitali nel tuo club di programmazione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locale?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Hashtag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: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powerfulplay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  <a:hlinkClick r:id="rId3"/>
                        </a:rPr>
                        <a:t>#codeEU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eskills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http://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bit.ly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/1psIMW8</a:t>
                      </a:r>
                    </a:p>
                  </a:txBody>
                  <a:tcPr marT="34290" marB="34290"/>
                </a:tc>
              </a:tr>
            </a:tbl>
          </a:graphicData>
        </a:graphic>
      </p:graphicFrame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323528" y="2"/>
            <a:ext cx="8560172" cy="327013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 err="1" smtClean="0">
                <a:latin typeface="Open sans"/>
                <a:cs typeface="Open sans"/>
              </a:rPr>
              <a:t>Immagine</a:t>
            </a:r>
            <a:r>
              <a:rPr lang="en-US" sz="2400" b="1" dirty="0" smtClean="0">
                <a:latin typeface="Open sans"/>
                <a:cs typeface="Open sans"/>
              </a:rPr>
              <a:t> 4 – </a:t>
            </a:r>
            <a:r>
              <a:rPr lang="en-US" sz="2400" b="1" dirty="0" err="1" smtClean="0">
                <a:latin typeface="Open sans"/>
                <a:cs typeface="Open sans"/>
              </a:rPr>
              <a:t>Lavoratori</a:t>
            </a:r>
            <a:r>
              <a:rPr lang="en-US" sz="2400" b="1" dirty="0" smtClean="0">
                <a:latin typeface="Open sans"/>
                <a:cs typeface="Open sans"/>
              </a:rPr>
              <a:t> ICT / </a:t>
            </a:r>
            <a:r>
              <a:rPr lang="en-US" sz="2400" b="1" dirty="0" err="1" smtClean="0">
                <a:latin typeface="Open sans"/>
                <a:cs typeface="Open sans"/>
              </a:rPr>
              <a:t>Programmatori</a:t>
            </a:r>
            <a:endParaRPr lang="en-IE" sz="2400" b="1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28952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derDojo_superpower_image4 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ttangolo 1"/>
          <p:cNvSpPr/>
          <p:nvPr/>
        </p:nvSpPr>
        <p:spPr>
          <a:xfrm>
            <a:off x="179512" y="48351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it-IT" sz="3600" b="1" spc="300" dirty="0" smtClean="0">
                <a:solidFill>
                  <a:srgbClr val="E9512A"/>
                </a:solidFill>
                <a:latin typeface="Neutra Text TF-Book"/>
                <a:cs typeface="Neutra Text TF-Book"/>
              </a:rPr>
              <a:t>CONDIVIDI I TUOI SUPERPOTERI</a:t>
            </a:r>
            <a:endParaRPr lang="it-IT" sz="3600" b="1" spc="300" dirty="0">
              <a:solidFill>
                <a:srgbClr val="E9512A"/>
              </a:solidFill>
              <a:latin typeface="Neutra Text TF-Book"/>
              <a:cs typeface="Neutra Text TF-Book"/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179512" y="1419622"/>
            <a:ext cx="460851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>
                <a:latin typeface="Avenir Book"/>
                <a:cs typeface="Avenir Book"/>
              </a:rPr>
              <a:t>……………</a:t>
            </a:r>
            <a:r>
              <a:rPr lang="it-IT" sz="2800" dirty="0" smtClean="0">
                <a:latin typeface="Avenir Book"/>
                <a:cs typeface="Avenir Book"/>
              </a:rPr>
              <a:t>…..…</a:t>
            </a:r>
            <a:r>
              <a:rPr lang="it-IT" sz="2800" dirty="0">
                <a:latin typeface="Avenir Book"/>
                <a:cs typeface="Avenir Book"/>
              </a:rPr>
              <a:t>...</a:t>
            </a:r>
            <a:r>
              <a:rPr lang="it-IT" sz="2800" dirty="0" smtClean="0">
                <a:latin typeface="Avenir Book"/>
                <a:cs typeface="Avenir Book"/>
              </a:rPr>
              <a:t>..........</a:t>
            </a:r>
            <a:endParaRPr lang="it-IT" sz="2800" dirty="0">
              <a:latin typeface="Avenir Book"/>
              <a:cs typeface="Avenir Book"/>
            </a:endParaRP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I BAMBINI CHE SANNO PROGRAMMARE HANNO UN SUPERPOTERE.</a:t>
            </a: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AVVIA UN CLUB DI PROGRAMMAZIONE </a:t>
            </a:r>
            <a:endParaRPr lang="it-IT" sz="1600" b="1" dirty="0" smtClean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b="1" dirty="0" smtClean="0">
                <a:solidFill>
                  <a:srgbClr val="E9512A"/>
                </a:solidFill>
                <a:latin typeface="Avenir Book"/>
                <a:cs typeface="Avenir Book"/>
              </a:rPr>
              <a:t>E </a:t>
            </a:r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DIVENTA UN CHAMPION CODERDOJO.</a:t>
            </a:r>
          </a:p>
          <a:p>
            <a:endParaRPr lang="it-IT" sz="1600" dirty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dirty="0">
                <a:solidFill>
                  <a:srgbClr val="E9512A"/>
                </a:solidFill>
                <a:latin typeface="Avenir Book"/>
                <a:cs typeface="Avenir Book"/>
              </a:rPr>
              <a:t>#POWERFULPLAY</a:t>
            </a:r>
          </a:p>
          <a:p>
            <a:r>
              <a:rPr lang="it-IT" sz="1600" dirty="0">
                <a:solidFill>
                  <a:srgbClr val="E9512A"/>
                </a:solidFill>
                <a:latin typeface="Avenir Book"/>
                <a:cs typeface="Avenir Book"/>
              </a:rPr>
              <a:t>Scopri di più su </a:t>
            </a:r>
            <a:r>
              <a:rPr lang="it-IT" sz="1600" dirty="0" err="1">
                <a:solidFill>
                  <a:srgbClr val="E9512A"/>
                </a:solidFill>
                <a:latin typeface="Avenir Book"/>
                <a:cs typeface="Avenir Book"/>
              </a:rPr>
              <a:t>CoderDojo.com</a:t>
            </a:r>
            <a:endParaRPr lang="it-IT" sz="1600" dirty="0">
              <a:solidFill>
                <a:srgbClr val="E9512A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08979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0370512713_4e9610aae8_k.jpg"/>
          <p:cNvPicPr/>
          <p:nvPr/>
        </p:nvPicPr>
        <p:blipFill rotWithShape="1">
          <a:blip r:embed="rId3">
            <a:extLst/>
          </a:blip>
          <a:srcRect l="1151" t="14168" r="1741" b="3460"/>
          <a:stretch/>
        </p:blipFill>
        <p:spPr>
          <a:xfrm>
            <a:off x="0" y="1"/>
            <a:ext cx="9157926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149"/>
          <p:cNvSpPr/>
          <p:nvPr/>
        </p:nvSpPr>
        <p:spPr>
          <a:xfrm>
            <a:off x="1980397" y="915566"/>
            <a:ext cx="4679835" cy="936104"/>
          </a:xfrm>
          <a:prstGeom prst="rect">
            <a:avLst/>
          </a:prstGeom>
          <a:solidFill>
            <a:srgbClr val="3791F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 sz="2400"/>
          </a:p>
        </p:txBody>
      </p:sp>
      <p:sp>
        <p:nvSpPr>
          <p:cNvPr id="4" name="Shape 160"/>
          <p:cNvSpPr/>
          <p:nvPr/>
        </p:nvSpPr>
        <p:spPr>
          <a:xfrm>
            <a:off x="3131840" y="1059582"/>
            <a:ext cx="2736304" cy="441146"/>
          </a:xfrm>
          <a:prstGeom prst="rect">
            <a:avLst/>
          </a:prstGeom>
          <a:ln w="12700">
            <a:miter lim="400000"/>
          </a:ln>
          <a:effectLst>
            <a:innerShdw blurRad="63500" dist="50800" dir="10800000">
              <a:prstClr val="black">
                <a:alpha val="50000"/>
              </a:prstClr>
            </a:inn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584200">
              <a:defRPr sz="3500" b="1">
                <a:solidFill>
                  <a:srgbClr val="FFFFFF"/>
                </a:solidFill>
                <a:latin typeface="OpenSans-Extrabold"/>
                <a:ea typeface="OpenSans-Extrabold"/>
                <a:cs typeface="OpenSans-Extrabold"/>
                <a:sym typeface="OpenSans-Extra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endParaRPr sz="2200" b="1" dirty="0">
              <a:solidFill>
                <a:srgbClr val="FFFFFF"/>
              </a:solidFill>
              <a:latin typeface="Open Sans Extrabold"/>
              <a:cs typeface="Open Sans Extra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8424" y="4866501"/>
            <a:ext cx="34065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7799026-2F61-6F4C-BA8C-9FAC61C7FDB0}" type="slidenum">
              <a:rPr lang="en-GB" sz="1200" smtClean="0">
                <a:solidFill>
                  <a:srgbClr val="000000"/>
                </a:solidFill>
              </a:rPr>
              <a:t>14</a:t>
            </a:fld>
            <a:endParaRPr lang="en-GB" sz="1200" dirty="0">
              <a:solidFill>
                <a:srgbClr val="000000"/>
              </a:solidFill>
            </a:endParaRPr>
          </a:p>
        </p:txBody>
      </p:sp>
      <p:sp>
        <p:nvSpPr>
          <p:cNvPr id="7" name="Shape 160"/>
          <p:cNvSpPr/>
          <p:nvPr/>
        </p:nvSpPr>
        <p:spPr>
          <a:xfrm>
            <a:off x="2051720" y="1116201"/>
            <a:ext cx="4464496" cy="471924"/>
          </a:xfrm>
          <a:prstGeom prst="rect">
            <a:avLst/>
          </a:prstGeom>
          <a:ln w="12700">
            <a:miter lim="400000"/>
          </a:ln>
          <a:effectLst>
            <a:innerShdw blurRad="63500" dist="50800" dir="10800000">
              <a:prstClr val="black">
                <a:alpha val="50000"/>
              </a:prstClr>
            </a:inn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584200">
              <a:defRPr sz="3500" b="1">
                <a:solidFill>
                  <a:srgbClr val="FFFFFF"/>
                </a:solidFill>
                <a:latin typeface="OpenSans-Extrabold"/>
                <a:ea typeface="OpenSans-Extrabold"/>
                <a:cs typeface="OpenSans-Extrabold"/>
                <a:sym typeface="OpenSans-Extrabold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GB" sz="2400" b="1" dirty="0" smtClean="0">
                <a:solidFill>
                  <a:srgbClr val="FFFFFF"/>
                </a:solidFill>
                <a:latin typeface="Open Sans Extrabold"/>
                <a:cs typeface="Open Sans Extrabold"/>
              </a:rPr>
              <a:t>Grazie per </a:t>
            </a:r>
            <a:r>
              <a:rPr lang="en-GB" sz="2400" b="1" dirty="0" err="1" smtClean="0">
                <a:solidFill>
                  <a:srgbClr val="FFFFFF"/>
                </a:solidFill>
                <a:latin typeface="Open Sans Extrabold"/>
                <a:cs typeface="Open Sans Extrabold"/>
              </a:rPr>
              <a:t>il</a:t>
            </a:r>
            <a:r>
              <a:rPr lang="en-GB" sz="2400" b="1" dirty="0" smtClean="0">
                <a:solidFill>
                  <a:srgbClr val="FFFFFF"/>
                </a:solidFill>
                <a:latin typeface="Open Sans Extrabold"/>
                <a:cs typeface="Open Sans Extrabold"/>
              </a:rPr>
              <a:t> </a:t>
            </a:r>
            <a:r>
              <a:rPr lang="en-GB" sz="2400" b="1" dirty="0" err="1" smtClean="0">
                <a:solidFill>
                  <a:srgbClr val="FFFFFF"/>
                </a:solidFill>
                <a:latin typeface="Open Sans Extrabold"/>
                <a:cs typeface="Open Sans Extrabold"/>
              </a:rPr>
              <a:t>supporto</a:t>
            </a:r>
            <a:r>
              <a:rPr lang="en-GB" sz="2400" b="1" dirty="0" smtClean="0">
                <a:solidFill>
                  <a:srgbClr val="FFFFFF"/>
                </a:solidFill>
                <a:latin typeface="Open Sans Extrabold"/>
                <a:cs typeface="Open Sans Extrabold"/>
              </a:rPr>
              <a:t>!</a:t>
            </a:r>
            <a:endParaRPr sz="2400" b="1" dirty="0">
              <a:solidFill>
                <a:srgbClr val="FFFFFF"/>
              </a:solidFill>
              <a:latin typeface="Open Sans Extrabold"/>
              <a:cs typeface="Open Sans Extrabold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27784" y="2211710"/>
            <a:ext cx="3491880" cy="1203598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DFoundation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355726"/>
            <a:ext cx="2968752" cy="91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2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5.jpeg"/>
          <p:cNvPicPr/>
          <p:nvPr/>
        </p:nvPicPr>
        <p:blipFill>
          <a:blip r:embed="rId3">
            <a:extLst/>
          </a:blip>
          <a:srcRect l="1508" t="9402" r="4827" b="11023"/>
          <a:stretch>
            <a:fillRect/>
          </a:stretch>
        </p:blipFill>
        <p:spPr>
          <a:xfrm>
            <a:off x="-1" y="0"/>
            <a:ext cx="9144001" cy="51435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1" name="Group 71"/>
          <p:cNvGrpSpPr/>
          <p:nvPr/>
        </p:nvGrpSpPr>
        <p:grpSpPr>
          <a:xfrm>
            <a:off x="4" y="0"/>
            <a:ext cx="3516539" cy="5143500"/>
            <a:chOff x="0" y="0"/>
            <a:chExt cx="4059432" cy="4847865"/>
          </a:xfrm>
          <a:solidFill>
            <a:srgbClr val="FEC30A"/>
          </a:solidFill>
        </p:grpSpPr>
        <p:sp>
          <p:nvSpPr>
            <p:cNvPr id="69" name="Shape 69"/>
            <p:cNvSpPr/>
            <p:nvPr/>
          </p:nvSpPr>
          <p:spPr>
            <a:xfrm>
              <a:off x="0" y="0"/>
              <a:ext cx="4059432" cy="4847865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34252">
                <a:spcBef>
                  <a:spcPts val="400"/>
                </a:spcBef>
                <a:defRPr sz="14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dirty="0"/>
            </a:p>
          </p:txBody>
        </p:sp>
        <p:sp>
          <p:nvSpPr>
            <p:cNvPr id="70" name="Shape 70"/>
            <p:cNvSpPr/>
            <p:nvPr/>
          </p:nvSpPr>
          <p:spPr>
            <a:xfrm>
              <a:off x="290350" y="659334"/>
              <a:ext cx="3491241" cy="3601583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CoderDojo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è una comunità globale, guidata da volontari, di club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di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programmazione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gratuiti per i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giovani tra i 7 e i 17 anni.</a:t>
              </a:r>
            </a:p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endParaRPr lang="it-IT" sz="1200" dirty="0">
                <a:solidFill>
                  <a:srgbClr val="FFFFFF"/>
                </a:solidFill>
                <a:latin typeface="Open Sans" charset="0"/>
                <a:cs typeface="Open Sans" charset="0"/>
              </a:endParaRPr>
            </a:p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Fondato nel luglio 2011 da James </a:t>
              </a: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Whelton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e Bill </a:t>
              </a: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Liao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, il primo </a:t>
              </a: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Dojo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si è svolto a Cork, in Irlanda, il 23 luglio. James e Bill erano programmatori autodidatti e volevano creare uno spazio in cui i giovani potessero imparare a programmare in un ambiente sociale.</a:t>
              </a:r>
            </a:p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endParaRPr lang="it-IT" sz="1200" dirty="0">
                <a:solidFill>
                  <a:srgbClr val="FFFFFF"/>
                </a:solidFill>
                <a:latin typeface="Open Sans" charset="0"/>
                <a:cs typeface="Open Sans" charset="0"/>
              </a:endParaRPr>
            </a:p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In </a:t>
              </a:r>
              <a:r>
                <a:rPr lang="it-IT" sz="1200" dirty="0" err="1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CoderDojo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ci si focalizza sullo sviluppo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della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creatività e del senso di comunità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, dell’apprendimento tra pari, del </a:t>
              </a: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mentoring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e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dell’autoapprendimento,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con attenzione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all’apertura e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alla condivisione, per dimostrare come la programmazione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possa essere 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lo strumento per un cambiamento positivo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.</a:t>
              </a:r>
            </a:p>
            <a:p>
              <a:pPr>
                <a:lnSpc>
                  <a:spcPct val="100000"/>
                </a:lnSpc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endParaRPr lang="it-IT" sz="1200" dirty="0">
                <a:solidFill>
                  <a:srgbClr val="FFFFFF"/>
                </a:solidFill>
                <a:latin typeface="Open Sans" charset="0"/>
                <a:cs typeface="Open Sans" charset="0"/>
              </a:endParaRPr>
            </a:p>
            <a:p>
              <a:pPr>
                <a:tabLst>
                  <a:tab pos="358775" algn="l"/>
                  <a:tab pos="719138" algn="l"/>
                  <a:tab pos="1079500" algn="l"/>
                  <a:tab pos="1438275" algn="l"/>
                  <a:tab pos="1798638" algn="l"/>
                  <a:tab pos="2159000" algn="l"/>
                  <a:tab pos="2519363" algn="l"/>
                  <a:tab pos="2878138" algn="l"/>
                  <a:tab pos="3238500" algn="l"/>
                  <a:tab pos="3598863" algn="l"/>
                  <a:tab pos="3959225" algn="l"/>
                  <a:tab pos="4319588" algn="l"/>
                </a:tabLst>
              </a:pP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Per un video su </a:t>
              </a:r>
              <a:r>
                <a:rPr lang="it-IT" sz="1200" dirty="0" err="1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CoderDojo</a:t>
              </a:r>
              <a:r>
                <a:rPr lang="it-IT" sz="1200" dirty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 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  <a:hlinkClick r:id="rId4"/>
                </a:rPr>
                <a:t>clicca qui</a:t>
              </a:r>
              <a:r>
                <a:rPr lang="it-IT" sz="1200" dirty="0" smtClean="0">
                  <a:solidFill>
                    <a:srgbClr val="FFFFFF"/>
                  </a:solidFill>
                  <a:latin typeface="Open Sans" charset="0"/>
                  <a:cs typeface="Open Sans" charset="0"/>
                </a:rPr>
                <a:t>. </a:t>
              </a:r>
              <a:endParaRPr lang="it-IT" sz="1200" dirty="0">
                <a:solidFill>
                  <a:srgbClr val="FFFFFF"/>
                </a:solidFill>
                <a:latin typeface="Open Sans" charset="0"/>
                <a:cs typeface="Open Sans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0" y="195488"/>
            <a:ext cx="34918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IE" sz="2400" b="1" dirty="0" smtClean="0">
                <a:solidFill>
                  <a:srgbClr val="FFFFFF"/>
                </a:solidFill>
                <a:latin typeface="Open Sans Extrabold"/>
                <a:cs typeface="Open Sans Extrabold"/>
              </a:rPr>
              <a:t>Cos’è CoderDojo</a:t>
            </a:r>
            <a:endParaRPr lang="en-IE" sz="2400" b="1" dirty="0">
              <a:solidFill>
                <a:srgbClr val="FFFFFF"/>
              </a:solidFill>
              <a:latin typeface="Open Sans Extrabold"/>
              <a:cs typeface="Open Sans Extrabold"/>
            </a:endParaRPr>
          </a:p>
          <a:p>
            <a:pPr algn="ctr"/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2309322764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343"/>
          <p:cNvSpPr/>
          <p:nvPr/>
        </p:nvSpPr>
        <p:spPr>
          <a:xfrm>
            <a:off x="-17682" y="20538"/>
            <a:ext cx="9161681" cy="5143500"/>
          </a:xfrm>
          <a:prstGeom prst="rect">
            <a:avLst/>
          </a:prstGeom>
          <a:solidFill>
            <a:srgbClr val="40C32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ga-IE" b="1" dirty="0" smtClean="0">
                <a:solidFill>
                  <a:schemeClr val="bg1"/>
                </a:solidFill>
                <a:latin typeface="Open Sans Extrabold"/>
                <a:cs typeface="Open Sans Extrabold"/>
              </a:rPr>
              <a:t>	</a:t>
            </a:r>
            <a:endParaRPr lang="ga-IE" b="1" dirty="0">
              <a:solidFill>
                <a:schemeClr val="bg1"/>
              </a:solidFill>
              <a:latin typeface="Open Sans Extrabold"/>
              <a:cs typeface="Open Sans Extrabold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7584" y="267496"/>
            <a:ext cx="7200000" cy="30657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La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campagna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CoderDojo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#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powerfulplay</a:t>
            </a:r>
            <a:endParaRPr lang="en-IE" sz="2400" b="1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C8507A14-4665-4A48-8705-D94B2A19126F}" type="slidenum">
              <a:rPr lang="nl-NL" smtClean="0"/>
              <a:pPr algn="r"/>
              <a:t>3</a:t>
            </a:fld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0"/>
          </p:nvPr>
        </p:nvSpPr>
        <p:spPr>
          <a:xfrm>
            <a:off x="323532" y="915566"/>
            <a:ext cx="8194177" cy="864096"/>
          </a:xfrm>
        </p:spPr>
        <p:txBody>
          <a:bodyPr/>
          <a:lstStyle/>
          <a:p>
            <a:pPr>
              <a:spcAft>
                <a:spcPts val="1425"/>
              </a:spcAft>
            </a:pP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Questa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campagna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ruota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intorno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al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concetto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divertente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che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“I bambini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che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Open sans" charset="0"/>
                <a:cs typeface="Arial" charset="0"/>
              </a:rPr>
              <a:t>sanno</a:t>
            </a:r>
            <a:r>
              <a:rPr lang="en-US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Open sans" charset="0"/>
                <a:cs typeface="Arial" charset="0"/>
              </a:rPr>
              <a:t>programmare</a:t>
            </a:r>
            <a:r>
              <a:rPr lang="en-US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Open sans" charset="0"/>
                <a:cs typeface="Arial" charset="0"/>
              </a:rPr>
              <a:t>hanno</a:t>
            </a:r>
            <a:r>
              <a:rPr lang="en-US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 un </a:t>
            </a:r>
            <a:r>
              <a:rPr lang="en-US" dirty="0" err="1" smtClean="0">
                <a:solidFill>
                  <a:srgbClr val="FFFFFF"/>
                </a:solidFill>
                <a:latin typeface="Open sans" charset="0"/>
                <a:cs typeface="Arial" charset="0"/>
              </a:rPr>
              <a:t>superpotere</a:t>
            </a:r>
            <a:r>
              <a:rPr lang="en-US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”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.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Questo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slogan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sottolinea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che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imparare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a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programmare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è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una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competenza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importante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per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il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futuro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della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nuova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generazione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di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creativi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digitali</a:t>
            </a:r>
            <a:r>
              <a:rPr lang="en-US" dirty="0">
                <a:solidFill>
                  <a:srgbClr val="FFFFFF"/>
                </a:solidFill>
                <a:latin typeface="Open sans" charset="0"/>
                <a:cs typeface="Arial" charset="0"/>
              </a:rPr>
              <a:t>.</a:t>
            </a:r>
          </a:p>
          <a:p>
            <a:pPr algn="ctr"/>
            <a:r>
              <a:rPr lang="en-IE" sz="1800" dirty="0" smtClean="0">
                <a:solidFill>
                  <a:srgbClr val="FFFFFF"/>
                </a:solidFill>
                <a:latin typeface="Open sans"/>
                <a:cs typeface="Open sans"/>
              </a:rPr>
              <a:t>#powerfulplay</a:t>
            </a:r>
            <a:endParaRPr lang="en-IE" sz="180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355726"/>
            <a:ext cx="2190750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5" y="2355726"/>
            <a:ext cx="4816437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06400" y="3302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732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9"/>
          <p:cNvSpPr/>
          <p:nvPr/>
        </p:nvSpPr>
        <p:spPr>
          <a:xfrm>
            <a:off x="-108520" y="-24697"/>
            <a:ext cx="9252520" cy="5168197"/>
          </a:xfrm>
          <a:prstGeom prst="rect">
            <a:avLst/>
          </a:prstGeom>
          <a:solidFill>
            <a:srgbClr val="FA263A"/>
          </a:solidFill>
          <a:ln w="12700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algn="ctr" defTabSz="308049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 sz="2109" dirty="0"/>
          </a:p>
        </p:txBody>
      </p:sp>
      <p:sp>
        <p:nvSpPr>
          <p:cNvPr id="23" name="Content Placeholder 1"/>
          <p:cNvSpPr txBox="1">
            <a:spLocks/>
          </p:cNvSpPr>
          <p:nvPr/>
        </p:nvSpPr>
        <p:spPr>
          <a:xfrm>
            <a:off x="-33908" y="1131590"/>
            <a:ext cx="9151268" cy="792088"/>
          </a:xfrm>
          <a:prstGeom prst="rect">
            <a:avLst/>
          </a:prstGeom>
          <a:solidFill>
            <a:srgbClr val="FA263A"/>
          </a:solidFill>
          <a:ln>
            <a:noFill/>
          </a:ln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it-IT" sz="1800" b="1" dirty="0">
                <a:solidFill>
                  <a:srgbClr val="FFFFFF"/>
                </a:solidFill>
                <a:latin typeface="Open snas" charset="0"/>
                <a:cs typeface="Arial" charset="0"/>
              </a:rPr>
              <a:t>Qual è la sfida principale di </a:t>
            </a:r>
            <a:r>
              <a:rPr lang="it-IT" sz="1800" b="1" dirty="0" err="1">
                <a:solidFill>
                  <a:srgbClr val="FFFFFF"/>
                </a:solidFill>
                <a:latin typeface="Open snas" charset="0"/>
                <a:cs typeface="Arial" charset="0"/>
              </a:rPr>
              <a:t>CoderDojo</a:t>
            </a:r>
            <a:r>
              <a:rPr lang="it-IT" sz="1800" b="1" dirty="0">
                <a:solidFill>
                  <a:srgbClr val="FFFFFF"/>
                </a:solidFill>
                <a:latin typeface="Open snas" charset="0"/>
                <a:cs typeface="Arial" charset="0"/>
              </a:rPr>
              <a:t>?</a:t>
            </a:r>
          </a:p>
          <a:p>
            <a:pPr marL="0" indent="0">
              <a:lnSpc>
                <a:spcPct val="100000"/>
              </a:lnSpc>
              <a:buNone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it-IT" sz="1800" dirty="0">
                <a:solidFill>
                  <a:srgbClr val="FFFFFF"/>
                </a:solidFill>
                <a:latin typeface="Open snas" charset="0"/>
                <a:cs typeface="Arial" charset="0"/>
              </a:rPr>
              <a:t>E’ difficile trovare </a:t>
            </a:r>
            <a:r>
              <a:rPr lang="it-IT" sz="1800" dirty="0" err="1">
                <a:solidFill>
                  <a:srgbClr val="FFFFFF"/>
                </a:solidFill>
                <a:latin typeface="Open snas" charset="0"/>
                <a:cs typeface="Arial" charset="0"/>
              </a:rPr>
              <a:t>mentor</a:t>
            </a:r>
            <a:r>
              <a:rPr lang="it-IT" sz="1800" dirty="0">
                <a:solidFill>
                  <a:srgbClr val="FFFFFF"/>
                </a:solidFill>
                <a:latin typeface="Open snas" charset="0"/>
                <a:cs typeface="Arial" charset="0"/>
              </a:rPr>
              <a:t> e volontari (sia tecnici che non) per avviare i </a:t>
            </a:r>
            <a:r>
              <a:rPr lang="it-IT" sz="1800" dirty="0" err="1">
                <a:solidFill>
                  <a:srgbClr val="FFFFFF"/>
                </a:solidFill>
                <a:latin typeface="Open snas" charset="0"/>
                <a:cs typeface="Arial" charset="0"/>
              </a:rPr>
              <a:t>CoderDojo</a:t>
            </a:r>
            <a:r>
              <a:rPr lang="it-IT" sz="1800" dirty="0">
                <a:solidFill>
                  <a:srgbClr val="FFFFFF"/>
                </a:solidFill>
                <a:latin typeface="Open snas" charset="0"/>
                <a:cs typeface="Arial" charset="0"/>
              </a:rPr>
              <a:t>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 smtClean="0">
                <a:latin typeface="Open snas"/>
                <a:cs typeface="Open snas"/>
              </a:rPr>
              <a:t>                                                                    </a:t>
            </a:r>
          </a:p>
        </p:txBody>
      </p:sp>
      <p:sp>
        <p:nvSpPr>
          <p:cNvPr id="32" name="Title 2"/>
          <p:cNvSpPr txBox="1">
            <a:spLocks/>
          </p:cNvSpPr>
          <p:nvPr/>
        </p:nvSpPr>
        <p:spPr>
          <a:xfrm>
            <a:off x="323528" y="123478"/>
            <a:ext cx="8424936" cy="144016"/>
          </a:xfrm>
          <a:prstGeom prst="rect">
            <a:avLst/>
          </a:prstGeom>
          <a:solidFill>
            <a:srgbClr val="FA263A"/>
          </a:solidFill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Qual’è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lo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scopo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della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campagna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#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powerfulplay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?</a:t>
            </a:r>
            <a:endParaRPr lang="en-IE" sz="2400" b="1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00756" y="2283718"/>
            <a:ext cx="9252520" cy="2246769"/>
          </a:xfrm>
          <a:prstGeom prst="rect">
            <a:avLst/>
          </a:prstGeom>
          <a:solidFill>
            <a:srgbClr val="FA263A"/>
          </a:solidFill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it-IT" b="1" dirty="0">
                <a:solidFill>
                  <a:srgbClr val="FFFFFF"/>
                </a:solidFill>
                <a:latin typeface="Open sans" charset="0"/>
                <a:cs typeface="Arial" charset="0"/>
              </a:rPr>
              <a:t>Perché stiamo promuovendo una campagna sui social media per i </a:t>
            </a:r>
            <a:r>
              <a:rPr lang="it-IT" b="1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Champion</a:t>
            </a:r>
            <a:r>
              <a:rPr lang="it-IT" b="1" dirty="0">
                <a:solidFill>
                  <a:srgbClr val="FFFFFF"/>
                </a:solidFill>
                <a:latin typeface="Open sans" charset="0"/>
                <a:cs typeface="Arial" charset="0"/>
              </a:rPr>
              <a:t> </a:t>
            </a:r>
            <a:r>
              <a:rPr lang="it-IT" b="1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CoderDojo</a:t>
            </a:r>
            <a:r>
              <a:rPr lang="it-IT" b="1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?</a:t>
            </a: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it-IT" b="1" dirty="0">
              <a:solidFill>
                <a:srgbClr val="FFFFFF"/>
              </a:solidFill>
              <a:latin typeface="Open sans" charset="0"/>
              <a:cs typeface="Arial" charset="0"/>
            </a:endParaRP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it-IT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Coderdojo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 sta cercando di espandere rapidamente il numero di club di programmazione nel mondo per raggiungere sempre più giovani, fornendo loro l’opportunità di imparare a programmare in un ambiente divertente e </a:t>
            </a: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sociale, 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per diventare la futura generazione di creativi digitali!</a:t>
            </a:r>
          </a:p>
          <a:p>
            <a:endParaRPr lang="en-US" sz="1400" dirty="0">
              <a:latin typeface="Open sans"/>
              <a:cs typeface="Open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8424" y="4866501"/>
            <a:ext cx="26266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7799026-2F61-6F4C-BA8C-9FAC61C7FDB0}" type="slidenum">
              <a:rPr lang="en-GB" sz="1200" smtClean="0">
                <a:solidFill>
                  <a:srgbClr val="000000"/>
                </a:solidFill>
              </a:rPr>
              <a:t>4</a:t>
            </a:fld>
            <a:endParaRPr lang="en-GB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96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91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20"/>
          <p:cNvSpPr/>
          <p:nvPr/>
        </p:nvSpPr>
        <p:spPr>
          <a:xfrm>
            <a:off x="1691680" y="0"/>
            <a:ext cx="5616624" cy="504056"/>
          </a:xfrm>
          <a:prstGeom prst="rect">
            <a:avLst/>
          </a:prstGeom>
          <a:solidFill>
            <a:srgbClr val="3791FE"/>
          </a:solidFill>
          <a:ln w="12700">
            <a:miter lim="400000"/>
          </a:ln>
        </p:spPr>
        <p:txBody>
          <a:bodyPr lIns="108000" tIns="108000" rIns="108000" bIns="108000" anchor="ctr"/>
          <a:lstStyle/>
          <a:p>
            <a:pPr algn="ctr"/>
            <a:r>
              <a:rPr lang="en-GB" sz="2400" b="1" dirty="0" smtClean="0">
                <a:latin typeface="Open Sans Extrabold"/>
                <a:cs typeface="Open Sans Extrabold"/>
              </a:rPr>
              <a:t>In </a:t>
            </a:r>
            <a:r>
              <a:rPr lang="en-GB" sz="2400" b="1" dirty="0" err="1" smtClean="0">
                <a:latin typeface="Open Sans Extrabold"/>
                <a:cs typeface="Open Sans Extrabold"/>
              </a:rPr>
              <a:t>che</a:t>
            </a:r>
            <a:r>
              <a:rPr lang="en-GB" sz="2400" b="1" dirty="0" smtClean="0">
                <a:latin typeface="Open Sans Extrabold"/>
                <a:cs typeface="Open Sans Extrabold"/>
              </a:rPr>
              <a:t> </a:t>
            </a:r>
            <a:r>
              <a:rPr lang="en-GB" sz="2400" b="1" dirty="0" err="1" smtClean="0">
                <a:latin typeface="Open Sans Extrabold"/>
                <a:cs typeface="Open Sans Extrabold"/>
              </a:rPr>
              <a:t>modo</a:t>
            </a:r>
            <a:r>
              <a:rPr lang="en-GB" sz="2400" b="1" dirty="0" smtClean="0">
                <a:latin typeface="Open Sans Extrabold"/>
                <a:cs typeface="Open Sans Extrabold"/>
              </a:rPr>
              <a:t> </a:t>
            </a:r>
            <a:r>
              <a:rPr lang="en-GB" sz="2400" b="1" dirty="0" err="1" smtClean="0">
                <a:latin typeface="Open Sans Extrabold"/>
                <a:cs typeface="Open Sans Extrabold"/>
              </a:rPr>
              <a:t>puoi</a:t>
            </a:r>
            <a:r>
              <a:rPr lang="en-GB" sz="2400" b="1" dirty="0" smtClean="0">
                <a:latin typeface="Open Sans Extrabold"/>
                <a:cs typeface="Open Sans Extrabold"/>
              </a:rPr>
              <a:t> dare </a:t>
            </a:r>
            <a:r>
              <a:rPr lang="en-GB" sz="2400" b="1" dirty="0" err="1" smtClean="0">
                <a:latin typeface="Open Sans Extrabold"/>
                <a:cs typeface="Open Sans Extrabold"/>
              </a:rPr>
              <a:t>una</a:t>
            </a:r>
            <a:r>
              <a:rPr lang="en-GB" sz="2400" b="1" dirty="0" smtClean="0">
                <a:latin typeface="Open Sans Extrabold"/>
                <a:cs typeface="Open Sans Extrabold"/>
              </a:rPr>
              <a:t> </a:t>
            </a:r>
            <a:r>
              <a:rPr lang="en-GB" sz="2400" b="1" dirty="0" err="1" smtClean="0">
                <a:latin typeface="Open Sans Extrabold"/>
                <a:cs typeface="Open Sans Extrabold"/>
              </a:rPr>
              <a:t>mano</a:t>
            </a:r>
            <a:r>
              <a:rPr lang="en-GB" sz="2400" b="1" dirty="0" smtClean="0">
                <a:latin typeface="Open Sans Extrabold"/>
                <a:cs typeface="Open Sans Extrabold"/>
              </a:rPr>
              <a:t>?</a:t>
            </a:r>
            <a:endParaRPr lang="en-GB" sz="2400" b="1" dirty="0">
              <a:latin typeface="Open Sans"/>
              <a:cs typeface="Open Sans"/>
            </a:endParaRPr>
          </a:p>
        </p:txBody>
      </p:sp>
      <p:sp>
        <p:nvSpPr>
          <p:cNvPr id="6" name="Shape 220"/>
          <p:cNvSpPr/>
          <p:nvPr/>
        </p:nvSpPr>
        <p:spPr>
          <a:xfrm>
            <a:off x="251520" y="627534"/>
            <a:ext cx="8640960" cy="4392488"/>
          </a:xfrm>
          <a:prstGeom prst="rect">
            <a:avLst/>
          </a:prstGeom>
          <a:solidFill>
            <a:srgbClr val="3791FE"/>
          </a:solidFill>
          <a:ln w="12700">
            <a:miter lim="400000"/>
          </a:ln>
        </p:spPr>
        <p:txBody>
          <a:bodyPr lIns="108000" tIns="108000" rIns="108000" bIns="108000" anchor="ctr"/>
          <a:lstStyle/>
          <a:p>
            <a:r>
              <a:rPr lang="en-GB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Spargi</a:t>
            </a:r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 la voce</a:t>
            </a:r>
            <a:endParaRPr lang="en-GB" b="1" dirty="0">
              <a:solidFill>
                <a:srgbClr val="FFFFFF"/>
              </a:solidFill>
              <a:latin typeface="Open Sans"/>
              <a:cs typeface="Open Sans"/>
            </a:endParaRPr>
          </a:p>
          <a:p>
            <a:endParaRPr lang="en-GB" dirty="0" smtClean="0">
              <a:solidFill>
                <a:srgbClr val="FFFFFF"/>
              </a:solidFill>
              <a:latin typeface="Open Sans"/>
              <a:cs typeface="Open Sans"/>
            </a:endParaRP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Ti chiediamo di </a:t>
            </a: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spargere la 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voce tra i tuoi contatti con lo scopo di trovare nuovi </a:t>
            </a:r>
            <a:r>
              <a:rPr lang="it-IT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champion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 che vogliano far partire dei </a:t>
            </a:r>
            <a:r>
              <a:rPr lang="it-IT" dirty="0" err="1">
                <a:solidFill>
                  <a:srgbClr val="FFFFFF"/>
                </a:solidFill>
                <a:latin typeface="Open Sans" charset="0"/>
                <a:cs typeface="Arial" charset="0"/>
              </a:rPr>
              <a:t>CoderDojo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 nella loro zona.</a:t>
            </a:r>
          </a:p>
          <a:p>
            <a:endParaRPr lang="en-GB" b="1" dirty="0" smtClean="0">
              <a:solidFill>
                <a:srgbClr val="FFFFFF"/>
              </a:solidFill>
              <a:latin typeface="Open Sans"/>
              <a:cs typeface="Open Sans"/>
            </a:endParaRPr>
          </a:p>
          <a:p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In </a:t>
            </a:r>
            <a:r>
              <a:rPr lang="en-GB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che</a:t>
            </a:r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GB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modo</a:t>
            </a:r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GB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posso</a:t>
            </a:r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GB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farlo</a:t>
            </a:r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?</a:t>
            </a: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Scegli delle immagini e promuovile nel tuo network.</a:t>
            </a:r>
          </a:p>
          <a:p>
            <a:endParaRPr lang="en-GB" dirty="0" smtClean="0">
              <a:solidFill>
                <a:srgbClr val="FFFFFF"/>
              </a:solidFill>
              <a:latin typeface="Open Sans"/>
              <a:cs typeface="Open Sans"/>
            </a:endParaRPr>
          </a:p>
          <a:p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Social Media</a:t>
            </a: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Diffondi le 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immagini </a:t>
            </a: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attraverso i tuoi 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account social.</a:t>
            </a:r>
          </a:p>
          <a:p>
            <a:endParaRPr lang="en-GB" dirty="0" smtClean="0">
              <a:solidFill>
                <a:srgbClr val="FFFFFF"/>
              </a:solidFill>
              <a:latin typeface="Open Sans"/>
              <a:cs typeface="Open Sans"/>
            </a:endParaRPr>
          </a:p>
          <a:p>
            <a:r>
              <a:rPr lang="en-GB" b="1" dirty="0" smtClean="0">
                <a:solidFill>
                  <a:srgbClr val="FFFFFF"/>
                </a:solidFill>
                <a:latin typeface="Open Sans"/>
                <a:cs typeface="Open Sans"/>
              </a:rPr>
              <a:t>Mailing list / Newsletter</a:t>
            </a:r>
          </a:p>
          <a:p>
            <a:pPr>
              <a:lnSpc>
                <a:spcPct val="100000"/>
              </a:lnSpc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Aggiungi le immagini alla tua newsletter o </a:t>
            </a: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invia una </a:t>
            </a:r>
            <a:r>
              <a:rPr lang="it-IT" dirty="0">
                <a:solidFill>
                  <a:srgbClr val="FFFFFF"/>
                </a:solidFill>
                <a:latin typeface="Open Sans" charset="0"/>
                <a:cs typeface="Arial" charset="0"/>
              </a:rPr>
              <a:t>mail alle tue </a:t>
            </a:r>
            <a:r>
              <a:rPr lang="it-IT" dirty="0" smtClean="0">
                <a:solidFill>
                  <a:srgbClr val="FFFFFF"/>
                </a:solidFill>
                <a:latin typeface="Open Sans" charset="0"/>
                <a:cs typeface="Arial" charset="0"/>
              </a:rPr>
              <a:t>liste di contatti.</a:t>
            </a:r>
            <a:endParaRPr lang="it-IT" dirty="0">
              <a:solidFill>
                <a:srgbClr val="FFFFFF"/>
              </a:solidFill>
              <a:latin typeface="Open Sans" charset="0"/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8424" y="4866501"/>
            <a:ext cx="26266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7799026-2F61-6F4C-BA8C-9FAC61C7FDB0}" type="slidenum">
              <a:rPr lang="en-GB" sz="1200" smtClean="0">
                <a:solidFill>
                  <a:schemeClr val="bg1"/>
                </a:solidFill>
              </a:rPr>
              <a:t>5</a:t>
            </a:fld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80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C3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71600" y="9180"/>
            <a:ext cx="7200000" cy="327013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Immagine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1 –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Diventa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un Champion</a:t>
            </a:r>
            <a:endParaRPr lang="en-IE" sz="2400" b="1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C8507A14-4665-4A48-8705-D94B2A19126F}" type="slidenum">
              <a:rPr lang="nl-NL" smtClean="0"/>
              <a:pPr algn="r"/>
              <a:t>6</a:t>
            </a:fld>
            <a:endParaRPr lang="nl-NL" dirty="0"/>
          </a:p>
        </p:txBody>
      </p:sp>
      <p:pic>
        <p:nvPicPr>
          <p:cNvPr id="1064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355726"/>
            <a:ext cx="4905662" cy="2773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038298"/>
              </p:ext>
            </p:extLst>
          </p:nvPr>
        </p:nvGraphicFramePr>
        <p:xfrm>
          <a:off x="35496" y="411510"/>
          <a:ext cx="9073008" cy="20764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72113"/>
                <a:gridCol w="1251115"/>
                <a:gridCol w="5281628"/>
                <a:gridCol w="1368152"/>
              </a:tblGrid>
              <a:tr h="373380">
                <a:tc>
                  <a:txBody>
                    <a:bodyPr/>
                    <a:lstStyle/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arget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Social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Messaggio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suggerito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per I social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Link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alla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pagina</a:t>
                      </a:r>
                      <a:endParaRPr lang="en-IE" sz="1000" dirty="0" smtClean="0">
                        <a:latin typeface="Open sans"/>
                        <a:cs typeface="Open sans"/>
                      </a:endParaRPr>
                    </a:p>
                    <a:p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  <a:tr h="17030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Pubblico generale - Adulti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Uso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su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qualunque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social media</a:t>
                      </a:r>
                    </a:p>
                    <a:p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Twitter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Facebook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G+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LinkedIn</a:t>
                      </a:r>
                    </a:p>
                    <a:p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1. Vuoi creare uno spazio in cui i giovani possono imparare a programmare in un ambiente divertente e sociale? Perché non apri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?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2. Non devi essere un mago della tecnologia per essere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e per stimolare la nuova generazione di creativi digitali in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.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3.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è un volontario che avvia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per aiutare i giovani ad imparare a programmare. Diventa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facendo partire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oggi!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Hashtag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: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powerfulplay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  <a:hlinkClick r:id="rId4"/>
                        </a:rPr>
                        <a:t>#codeEU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eskills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http://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bit.ly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/1yAaOIZ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</a:tbl>
          </a:graphicData>
        </a:graphic>
      </p:graphicFrame>
      <p:sp>
        <p:nvSpPr>
          <p:cNvPr id="2" name="CasellaDiTesto 1"/>
          <p:cNvSpPr txBox="1"/>
          <p:nvPr/>
        </p:nvSpPr>
        <p:spPr>
          <a:xfrm>
            <a:off x="7696200" y="33274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7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iven_CoderDojo_image 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323528" y="1707654"/>
            <a:ext cx="43204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Avenir Book"/>
                <a:cs typeface="Avenir Book"/>
              </a:rPr>
              <a:t>……………………….......</a:t>
            </a:r>
            <a:endParaRPr lang="it-IT" sz="1400" dirty="0" smtClean="0">
              <a:latin typeface="Avenir Book"/>
              <a:cs typeface="Avenir Book"/>
            </a:endParaRPr>
          </a:p>
          <a:p>
            <a:r>
              <a:rPr lang="it-IT" sz="1600" b="1" dirty="0" smtClean="0">
                <a:solidFill>
                  <a:srgbClr val="E9512A"/>
                </a:solidFill>
                <a:latin typeface="Avenir Book"/>
                <a:cs typeface="Avenir Book"/>
              </a:rPr>
              <a:t>I BAMBINI CHE SANNO PROGRAMMARE HANNO UN SUPERPOTERE.</a:t>
            </a:r>
          </a:p>
          <a:p>
            <a:r>
              <a:rPr lang="it-IT" sz="1600" b="1" dirty="0" smtClean="0">
                <a:solidFill>
                  <a:srgbClr val="E9512A"/>
                </a:solidFill>
                <a:latin typeface="Avenir Book"/>
                <a:cs typeface="Avenir Book"/>
              </a:rPr>
              <a:t>AVVIA UN CLUB DI PROGRAMMAZIONE E DIVENTA UN CHAMPION CODERDOJO.</a:t>
            </a:r>
          </a:p>
          <a:p>
            <a:endParaRPr lang="it-IT" sz="1600" dirty="0" smtClean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dirty="0" smtClean="0">
                <a:solidFill>
                  <a:srgbClr val="E9512A"/>
                </a:solidFill>
                <a:latin typeface="Avenir Book"/>
                <a:cs typeface="Avenir Book"/>
              </a:rPr>
              <a:t>#POWERFULPLAY</a:t>
            </a:r>
          </a:p>
          <a:p>
            <a:r>
              <a:rPr lang="it-IT" sz="1600" dirty="0" smtClean="0">
                <a:solidFill>
                  <a:srgbClr val="E9512A"/>
                </a:solidFill>
                <a:latin typeface="Avenir Book"/>
                <a:cs typeface="Avenir Book"/>
              </a:rPr>
              <a:t>Scopri di più su </a:t>
            </a:r>
            <a:r>
              <a:rPr lang="it-IT" sz="1600" dirty="0" err="1" smtClean="0">
                <a:solidFill>
                  <a:srgbClr val="E9512A"/>
                </a:solidFill>
                <a:latin typeface="Avenir Book"/>
                <a:cs typeface="Avenir Book"/>
              </a:rPr>
              <a:t>CoderDojo.com</a:t>
            </a:r>
            <a:endParaRPr lang="it-IT" sz="1600" dirty="0" smtClean="0">
              <a:solidFill>
                <a:srgbClr val="E9512A"/>
              </a:solidFill>
              <a:latin typeface="Avenir Book"/>
              <a:cs typeface="Avenir Book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323528" y="267494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it-IT" sz="3600" b="1" spc="300" dirty="0">
                <a:solidFill>
                  <a:srgbClr val="E9512A"/>
                </a:solidFill>
                <a:latin typeface="Neutra Text TF-Book"/>
                <a:cs typeface="Neutra Text TF-Book"/>
              </a:rPr>
              <a:t>OGGI HO ACQUISITO UN SUPER-POTERE</a:t>
            </a:r>
          </a:p>
        </p:txBody>
      </p:sp>
    </p:spTree>
    <p:extLst>
      <p:ext uri="{BB962C8B-B14F-4D97-AF65-F5344CB8AC3E}">
        <p14:creationId xmlns:p14="http://schemas.microsoft.com/office/powerpoint/2010/main" val="3095899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C3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71600" y="34580"/>
            <a:ext cx="7200000" cy="327013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Immagine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2 </a:t>
            </a:r>
            <a:r>
              <a:rPr lang="en-US" sz="2400" b="1" dirty="0">
                <a:solidFill>
                  <a:srgbClr val="FFFFFF"/>
                </a:solidFill>
                <a:latin typeface="Open sans"/>
                <a:cs typeface="Open sans"/>
              </a:rPr>
              <a:t>– </a:t>
            </a:r>
            <a:r>
              <a:rPr lang="en-US" sz="2400" b="1" dirty="0" err="1" smtClean="0">
                <a:solidFill>
                  <a:srgbClr val="FFFFFF"/>
                </a:solidFill>
                <a:latin typeface="Open sans"/>
                <a:cs typeface="Open sans"/>
              </a:rPr>
              <a:t>Diventa</a:t>
            </a:r>
            <a:r>
              <a:rPr lang="en-US" sz="2400" b="1" dirty="0" smtClean="0">
                <a:solidFill>
                  <a:srgbClr val="FFFFFF"/>
                </a:solidFill>
                <a:latin typeface="Open sans"/>
                <a:cs typeface="Open sans"/>
              </a:rPr>
              <a:t> un </a:t>
            </a:r>
            <a:r>
              <a:rPr lang="en-US" sz="2400" b="1" dirty="0">
                <a:solidFill>
                  <a:srgbClr val="FFFFFF"/>
                </a:solidFill>
                <a:latin typeface="Open sans"/>
                <a:cs typeface="Open sans"/>
              </a:rPr>
              <a:t>Champion</a:t>
            </a:r>
            <a:endParaRPr lang="en-IE" sz="2400" b="1" dirty="0">
              <a:latin typeface="Open sans"/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C8507A14-4665-4A48-8705-D94B2A19126F}" type="slidenum">
              <a:rPr lang="nl-NL" smtClean="0"/>
              <a:pPr algn="r"/>
              <a:t>8</a:t>
            </a:fld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IE" dirty="0"/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283718"/>
            <a:ext cx="4691908" cy="2859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513650"/>
              </p:ext>
            </p:extLst>
          </p:nvPr>
        </p:nvGraphicFramePr>
        <p:xfrm>
          <a:off x="35496" y="483519"/>
          <a:ext cx="9073008" cy="207791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40160"/>
                <a:gridCol w="1512168"/>
                <a:gridCol w="4752528"/>
                <a:gridCol w="1368152"/>
              </a:tblGrid>
              <a:tr h="311686">
                <a:tc>
                  <a:txBody>
                    <a:bodyPr/>
                    <a:lstStyle/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arget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Social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Messaggio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suggerito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 per I social media</a:t>
                      </a:r>
                      <a:endParaRPr lang="en-IE" sz="1000" dirty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Link 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alla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pagina</a:t>
                      </a:r>
                      <a:endParaRPr lang="en-IE" sz="100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  <a:tr h="1704538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Pubblico generale - Adulti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Uso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su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qualunque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US" sz="1000" baseline="0" dirty="0" err="1" smtClean="0">
                          <a:latin typeface="Open sans"/>
                          <a:cs typeface="Open sans"/>
                        </a:rPr>
                        <a:t>piattaforma</a:t>
                      </a:r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 social media</a:t>
                      </a:r>
                    </a:p>
                    <a:p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Twitter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Facebook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G+</a:t>
                      </a:r>
                    </a:p>
                    <a:p>
                      <a:r>
                        <a:rPr lang="en-US" sz="1000" baseline="0" dirty="0" smtClean="0">
                          <a:latin typeface="Open sans"/>
                          <a:cs typeface="Open sans"/>
                        </a:rPr>
                        <a:t>LinkedIn</a:t>
                      </a: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1. Non hai bisogno di avere competenze di programmazione per aiutare i giovani ad ottenere superpoteri nel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coding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! Diventa volontario e supporta il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locale oggi stesso!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2.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è un volontario che avvia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per aiutare i giovani ad imparare a programmare. Diventa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, fai partire il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oggi!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3. Ami programmare? Ispira la nuova generazione di creativi digitali diventando un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champion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e aprendo il tuo 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. </a:t>
                      </a: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endParaRPr kumimoji="0" lang="it-IT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  <a:p>
                      <a:pPr marL="0" marR="0" lvl="0" indent="0" algn="l" defTabSz="449263" rtl="0" eaLnBrk="1" fontAlgn="base" latinLnBrk="0" hangingPunct="1">
                        <a:lnSpc>
                          <a:spcPct val="8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</a:tabLst>
                      </a:pP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Hashtag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: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powerfulplay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CoderDojo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  <a:hlinkClick r:id="rId4"/>
                        </a:rPr>
                        <a:t>#codeEU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#</a:t>
                      </a:r>
                      <a:r>
                        <a:rPr kumimoji="0" lang="it-IT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eskills</a:t>
                      </a:r>
                      <a:r>
                        <a:rPr kumimoji="0" lang="it-IT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Open sans" charset="0"/>
                          <a:ea typeface="ＭＳ Ｐゴシック" charset="0"/>
                          <a:cs typeface="Arial Unicode MS" charset="0"/>
                        </a:rPr>
                        <a:t> </a:t>
                      </a:r>
                      <a:endParaRPr kumimoji="0" lang="it-IT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Open sans" charset="0"/>
                        <a:ea typeface="ＭＳ Ｐゴシック" charset="0"/>
                        <a:cs typeface="Arial Unicode MS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http://</a:t>
                      </a:r>
                      <a:r>
                        <a:rPr lang="en-US" sz="1000" dirty="0" err="1" smtClean="0">
                          <a:latin typeface="Open sans"/>
                          <a:cs typeface="Open sans"/>
                        </a:rPr>
                        <a:t>bit.ly</a:t>
                      </a:r>
                      <a:r>
                        <a:rPr lang="en-US" sz="1000" dirty="0" smtClean="0">
                          <a:latin typeface="Open sans"/>
                          <a:cs typeface="Open sans"/>
                        </a:rPr>
                        <a:t>/1xF8A9D</a:t>
                      </a:r>
                      <a:endParaRPr lang="en-US" sz="1000" baseline="0" dirty="0" smtClean="0">
                        <a:latin typeface="Open sans"/>
                        <a:cs typeface="Open sans"/>
                      </a:endParaRPr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279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oderDojo_superpower_image3 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4716016" y="267494"/>
            <a:ext cx="4056608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3600" b="1" spc="300" dirty="0">
                <a:solidFill>
                  <a:srgbClr val="E9512A"/>
                </a:solidFill>
                <a:latin typeface="Neutra Text TF-Book"/>
                <a:cs typeface="Neutra Text TF-Book"/>
              </a:rPr>
              <a:t>OGGI HO ACQUISITO UN SUPER-POTERE</a:t>
            </a:r>
          </a:p>
        </p:txBody>
      </p:sp>
      <p:sp>
        <p:nvSpPr>
          <p:cNvPr id="5" name="Rettangolo 4"/>
          <p:cNvSpPr/>
          <p:nvPr/>
        </p:nvSpPr>
        <p:spPr>
          <a:xfrm>
            <a:off x="4716016" y="1779662"/>
            <a:ext cx="4283968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 smtClean="0">
                <a:latin typeface="Avenir Book"/>
                <a:cs typeface="Avenir Book"/>
              </a:rPr>
              <a:t>.…</a:t>
            </a:r>
            <a:r>
              <a:rPr lang="it-IT" sz="2800" dirty="0">
                <a:latin typeface="Avenir Book"/>
                <a:cs typeface="Avenir Book"/>
              </a:rPr>
              <a:t>………………</a:t>
            </a:r>
            <a:r>
              <a:rPr lang="it-IT" sz="2800" dirty="0" smtClean="0">
                <a:latin typeface="Avenir Book"/>
                <a:cs typeface="Avenir Book"/>
              </a:rPr>
              <a:t>………...</a:t>
            </a:r>
            <a:endParaRPr lang="it-IT" sz="2800" dirty="0">
              <a:latin typeface="Avenir Book"/>
              <a:cs typeface="Avenir Book"/>
            </a:endParaRP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I </a:t>
            </a:r>
            <a:r>
              <a:rPr lang="it-IT" sz="1600" b="1" dirty="0" smtClean="0">
                <a:solidFill>
                  <a:srgbClr val="E9512A"/>
                </a:solidFill>
                <a:latin typeface="Avenir Book"/>
                <a:cs typeface="Avenir Book"/>
              </a:rPr>
              <a:t>RAGAZZI CHE </a:t>
            </a:r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SANNO PROGRAMMARE HANNO UN SUPERPOTERE.</a:t>
            </a:r>
          </a:p>
          <a:p>
            <a:r>
              <a:rPr lang="it-IT" sz="1600" b="1" dirty="0">
                <a:solidFill>
                  <a:srgbClr val="E9512A"/>
                </a:solidFill>
                <a:latin typeface="Avenir Book"/>
                <a:cs typeface="Avenir Book"/>
              </a:rPr>
              <a:t>AVVIA UN CLUB DI PROGRAMMAZIONE E DIVENTA UN CHAMPION CODERDOJO</a:t>
            </a:r>
            <a:r>
              <a:rPr lang="it-IT" b="1" dirty="0">
                <a:solidFill>
                  <a:srgbClr val="E9512A"/>
                </a:solidFill>
                <a:latin typeface="Avenir Book"/>
                <a:cs typeface="Avenir Book"/>
              </a:rPr>
              <a:t>.</a:t>
            </a:r>
          </a:p>
          <a:p>
            <a:endParaRPr lang="it-IT" sz="1600" b="1" dirty="0" smtClean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b="1" dirty="0" smtClean="0">
                <a:solidFill>
                  <a:srgbClr val="E9512A"/>
                </a:solidFill>
                <a:latin typeface="Avenir Book"/>
                <a:cs typeface="Avenir Book"/>
              </a:rPr>
              <a:t>#POWERFULPLAY</a:t>
            </a:r>
            <a:endParaRPr lang="it-IT" sz="1600" b="1" dirty="0">
              <a:solidFill>
                <a:srgbClr val="E9512A"/>
              </a:solidFill>
              <a:latin typeface="Avenir Book"/>
              <a:cs typeface="Avenir Book"/>
            </a:endParaRPr>
          </a:p>
          <a:p>
            <a:r>
              <a:rPr lang="it-IT" sz="1600" dirty="0">
                <a:solidFill>
                  <a:srgbClr val="E9512A"/>
                </a:solidFill>
                <a:latin typeface="Avenir Book"/>
                <a:cs typeface="Avenir Book"/>
              </a:rPr>
              <a:t>Scopri di più su </a:t>
            </a:r>
            <a:r>
              <a:rPr lang="it-IT" sz="1600" dirty="0" err="1">
                <a:solidFill>
                  <a:srgbClr val="E9512A"/>
                </a:solidFill>
                <a:latin typeface="Avenir Book"/>
                <a:cs typeface="Avenir Book"/>
              </a:rPr>
              <a:t>CoderDojo.com</a:t>
            </a:r>
            <a:endParaRPr lang="it-IT" sz="1600" dirty="0">
              <a:solidFill>
                <a:srgbClr val="E9512A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9716037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9018</TotalTime>
  <Words>1753</Words>
  <Application>Microsoft Macintosh PowerPoint</Application>
  <PresentationFormat>Presentazione su schermo (16:9)</PresentationFormat>
  <Paragraphs>233</Paragraphs>
  <Slides>14</Slides>
  <Notes>11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5" baseType="lpstr">
      <vt:lpstr>1_Office Theme</vt:lpstr>
      <vt:lpstr>Presentazione di PowerPoint</vt:lpstr>
      <vt:lpstr>Presentazione di PowerPoint</vt:lpstr>
      <vt:lpstr>La campagna CoderDojo #powerfulplay</vt:lpstr>
      <vt:lpstr>Presentazione di PowerPoint</vt:lpstr>
      <vt:lpstr>Presentazione di PowerPoint</vt:lpstr>
      <vt:lpstr> Immagine 1 – Diventa un Champion</vt:lpstr>
      <vt:lpstr>Presentazione di PowerPoint</vt:lpstr>
      <vt:lpstr> Immagine 2 – Diventa un Champion</vt:lpstr>
      <vt:lpstr>Presentazione di PowerPoint</vt:lpstr>
      <vt:lpstr>Presentazione di PowerPoint</vt:lpstr>
      <vt:lpstr>Presentazione di PowerPoint</vt:lpstr>
      <vt:lpstr>Immagine 4 – Lavoratori ICT / Programmatori</vt:lpstr>
      <vt:lpstr>Presentazione di PowerPoint</vt:lpstr>
      <vt:lpstr>Presentazione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Eugene</dc:creator>
  <cp:lastModifiedBy>Carmelo Presicce</cp:lastModifiedBy>
  <cp:revision>319</cp:revision>
  <cp:lastPrinted>2014-08-21T11:20:27Z</cp:lastPrinted>
  <dcterms:created xsi:type="dcterms:W3CDTF">2014-05-31T13:47:39Z</dcterms:created>
  <dcterms:modified xsi:type="dcterms:W3CDTF">2015-01-16T18:19:49Z</dcterms:modified>
</cp:coreProperties>
</file>

<file path=docProps/thumbnail.jpeg>
</file>